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9939338" cy="6805613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018">
          <p15:clr>
            <a:srgbClr val="A4A3A4"/>
          </p15:clr>
        </p15:guide>
        <p15:guide id="2" pos="3170">
          <p15:clr>
            <a:srgbClr val="A4A3A4"/>
          </p15:clr>
        </p15:guide>
        <p15:guide id="3" orient="horz" pos="2145">
          <p15:clr>
            <a:srgbClr val="A4A3A4"/>
          </p15:clr>
        </p15:guide>
        <p15:guide id="4" pos="3132">
          <p15:clr>
            <a:srgbClr val="A4A3A4"/>
          </p15:clr>
        </p15:guide>
      </p15:notes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9" roundtripDataSignature="AMtx7mio7IC+NwXeJP3CZckJMkeZAvA5n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E886B5B-CF85-4524-97D6-EDD9DF4F51D0}">
  <a:tblStyle styleId="{8E886B5B-CF85-4524-97D6-EDD9DF4F51D0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B109449-6794-4596-9EFC-6E8A14BDA3E8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157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018"/>
        <p:guide pos="3170"/>
        <p:guide orient="horz" pos="2145"/>
        <p:guide pos="313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6" y="3"/>
            <a:ext cx="4307047" cy="340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825" tIns="45900" rIns="91825" bIns="459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5629998" y="3"/>
            <a:ext cx="4307047" cy="340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825" tIns="45900" rIns="91825" bIns="459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267075" y="509588"/>
            <a:ext cx="3405188" cy="2552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93935" y="3232666"/>
            <a:ext cx="7951470" cy="3062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825" tIns="45900" rIns="91825" bIns="459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6" y="6464153"/>
            <a:ext cx="4307047" cy="340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825" tIns="45900" rIns="91825" bIns="459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5629998" y="6464153"/>
            <a:ext cx="4307047" cy="340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825" tIns="45900" rIns="91825" bIns="459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:notes"/>
          <p:cNvSpPr txBox="1">
            <a:spLocks noGrp="1"/>
          </p:cNvSpPr>
          <p:nvPr>
            <p:ph type="body" idx="1"/>
          </p:nvPr>
        </p:nvSpPr>
        <p:spPr>
          <a:xfrm>
            <a:off x="993935" y="3232666"/>
            <a:ext cx="7951470" cy="3062526"/>
          </a:xfrm>
          <a:prstGeom prst="rect">
            <a:avLst/>
          </a:prstGeom>
        </p:spPr>
        <p:txBody>
          <a:bodyPr spcFirstLastPara="1" wrap="square" lIns="91825" tIns="45900" rIns="91825" bIns="45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67075" y="509588"/>
            <a:ext cx="3405188" cy="2552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12c963432d2_1_15:notes"/>
          <p:cNvSpPr txBox="1">
            <a:spLocks noGrp="1"/>
          </p:cNvSpPr>
          <p:nvPr>
            <p:ph type="body" idx="1"/>
          </p:nvPr>
        </p:nvSpPr>
        <p:spPr>
          <a:xfrm>
            <a:off x="993935" y="3232666"/>
            <a:ext cx="7951500" cy="3062400"/>
          </a:xfrm>
          <a:prstGeom prst="rect">
            <a:avLst/>
          </a:prstGeom>
        </p:spPr>
        <p:txBody>
          <a:bodyPr spcFirstLastPara="1" wrap="square" lIns="91825" tIns="45900" rIns="91825" bIns="45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g12c963432d2_1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67075" y="509588"/>
            <a:ext cx="3405188" cy="2552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1:notes"/>
          <p:cNvSpPr txBox="1">
            <a:spLocks noGrp="1"/>
          </p:cNvSpPr>
          <p:nvPr>
            <p:ph type="body" idx="1"/>
          </p:nvPr>
        </p:nvSpPr>
        <p:spPr>
          <a:xfrm>
            <a:off x="993935" y="3232666"/>
            <a:ext cx="7951470" cy="3062526"/>
          </a:xfrm>
          <a:prstGeom prst="rect">
            <a:avLst/>
          </a:prstGeom>
        </p:spPr>
        <p:txBody>
          <a:bodyPr spcFirstLastPara="1" wrap="square" lIns="91825" tIns="45900" rIns="91825" bIns="45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67075" y="509588"/>
            <a:ext cx="3405188" cy="2552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2:notes"/>
          <p:cNvSpPr txBox="1">
            <a:spLocks noGrp="1"/>
          </p:cNvSpPr>
          <p:nvPr>
            <p:ph type="body" idx="1"/>
          </p:nvPr>
        </p:nvSpPr>
        <p:spPr>
          <a:xfrm>
            <a:off x="993935" y="3232666"/>
            <a:ext cx="7951470" cy="3062526"/>
          </a:xfrm>
          <a:prstGeom prst="rect">
            <a:avLst/>
          </a:prstGeom>
        </p:spPr>
        <p:txBody>
          <a:bodyPr spcFirstLastPara="1" wrap="square" lIns="91825" tIns="45900" rIns="91825" bIns="45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67075" y="509588"/>
            <a:ext cx="3405188" cy="2552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3:notes"/>
          <p:cNvSpPr txBox="1">
            <a:spLocks noGrp="1"/>
          </p:cNvSpPr>
          <p:nvPr>
            <p:ph type="body" idx="1"/>
          </p:nvPr>
        </p:nvSpPr>
        <p:spPr>
          <a:xfrm>
            <a:off x="993935" y="3232666"/>
            <a:ext cx="7951470" cy="3062526"/>
          </a:xfrm>
          <a:prstGeom prst="rect">
            <a:avLst/>
          </a:prstGeom>
        </p:spPr>
        <p:txBody>
          <a:bodyPr spcFirstLastPara="1" wrap="square" lIns="91825" tIns="45900" rIns="91825" bIns="45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67075" y="509588"/>
            <a:ext cx="3405188" cy="2552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4:notes"/>
          <p:cNvSpPr txBox="1">
            <a:spLocks noGrp="1"/>
          </p:cNvSpPr>
          <p:nvPr>
            <p:ph type="body" idx="1"/>
          </p:nvPr>
        </p:nvSpPr>
        <p:spPr>
          <a:xfrm>
            <a:off x="993935" y="3232666"/>
            <a:ext cx="7951470" cy="3062526"/>
          </a:xfrm>
          <a:prstGeom prst="rect">
            <a:avLst/>
          </a:prstGeom>
        </p:spPr>
        <p:txBody>
          <a:bodyPr spcFirstLastPara="1" wrap="square" lIns="91825" tIns="45900" rIns="91825" bIns="45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67075" y="509588"/>
            <a:ext cx="3405188" cy="2552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5:notes"/>
          <p:cNvSpPr txBox="1">
            <a:spLocks noGrp="1"/>
          </p:cNvSpPr>
          <p:nvPr>
            <p:ph type="body" idx="1"/>
          </p:nvPr>
        </p:nvSpPr>
        <p:spPr>
          <a:xfrm>
            <a:off x="993935" y="3232666"/>
            <a:ext cx="7951470" cy="3062526"/>
          </a:xfrm>
          <a:prstGeom prst="rect">
            <a:avLst/>
          </a:prstGeom>
        </p:spPr>
        <p:txBody>
          <a:bodyPr spcFirstLastPara="1" wrap="square" lIns="91825" tIns="45900" rIns="91825" bIns="45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67075" y="509588"/>
            <a:ext cx="3405188" cy="2552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6:notes"/>
          <p:cNvSpPr txBox="1">
            <a:spLocks noGrp="1"/>
          </p:cNvSpPr>
          <p:nvPr>
            <p:ph type="body" idx="1"/>
          </p:nvPr>
        </p:nvSpPr>
        <p:spPr>
          <a:xfrm>
            <a:off x="993935" y="3232666"/>
            <a:ext cx="7951470" cy="3062526"/>
          </a:xfrm>
          <a:prstGeom prst="rect">
            <a:avLst/>
          </a:prstGeom>
        </p:spPr>
        <p:txBody>
          <a:bodyPr spcFirstLastPara="1" wrap="square" lIns="91825" tIns="45900" rIns="91825" bIns="45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67075" y="509588"/>
            <a:ext cx="3405188" cy="2552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7:notes"/>
          <p:cNvSpPr txBox="1">
            <a:spLocks noGrp="1"/>
          </p:cNvSpPr>
          <p:nvPr>
            <p:ph type="body" idx="1"/>
          </p:nvPr>
        </p:nvSpPr>
        <p:spPr>
          <a:xfrm>
            <a:off x="993935" y="3232666"/>
            <a:ext cx="7951470" cy="3062526"/>
          </a:xfrm>
          <a:prstGeom prst="rect">
            <a:avLst/>
          </a:prstGeom>
        </p:spPr>
        <p:txBody>
          <a:bodyPr spcFirstLastPara="1" wrap="square" lIns="91825" tIns="45900" rIns="91825" bIns="45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67075" y="509588"/>
            <a:ext cx="3405188" cy="2552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8:notes"/>
          <p:cNvSpPr txBox="1">
            <a:spLocks noGrp="1"/>
          </p:cNvSpPr>
          <p:nvPr>
            <p:ph type="body" idx="1"/>
          </p:nvPr>
        </p:nvSpPr>
        <p:spPr>
          <a:xfrm>
            <a:off x="993935" y="3232666"/>
            <a:ext cx="7951470" cy="3062526"/>
          </a:xfrm>
          <a:prstGeom prst="rect">
            <a:avLst/>
          </a:prstGeom>
        </p:spPr>
        <p:txBody>
          <a:bodyPr spcFirstLastPara="1" wrap="square" lIns="91825" tIns="45900" rIns="91825" bIns="45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67075" y="509588"/>
            <a:ext cx="3405188" cy="2552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9:notes"/>
          <p:cNvSpPr txBox="1">
            <a:spLocks noGrp="1"/>
          </p:cNvSpPr>
          <p:nvPr>
            <p:ph type="body" idx="1"/>
          </p:nvPr>
        </p:nvSpPr>
        <p:spPr>
          <a:xfrm>
            <a:off x="993935" y="3232666"/>
            <a:ext cx="7951470" cy="3062526"/>
          </a:xfrm>
          <a:prstGeom prst="rect">
            <a:avLst/>
          </a:prstGeom>
        </p:spPr>
        <p:txBody>
          <a:bodyPr spcFirstLastPara="1" wrap="square" lIns="91825" tIns="45900" rIns="91825" bIns="45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67075" y="509588"/>
            <a:ext cx="3405188" cy="2552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:notes"/>
          <p:cNvSpPr txBox="1">
            <a:spLocks noGrp="1"/>
          </p:cNvSpPr>
          <p:nvPr>
            <p:ph type="body" idx="1"/>
          </p:nvPr>
        </p:nvSpPr>
        <p:spPr>
          <a:xfrm>
            <a:off x="993935" y="3232666"/>
            <a:ext cx="7951470" cy="3062526"/>
          </a:xfrm>
          <a:prstGeom prst="rect">
            <a:avLst/>
          </a:prstGeom>
        </p:spPr>
        <p:txBody>
          <a:bodyPr spcFirstLastPara="1" wrap="square" lIns="91825" tIns="45900" rIns="91825" bIns="45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67075" y="509588"/>
            <a:ext cx="3405188" cy="2552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20:notes"/>
          <p:cNvSpPr txBox="1">
            <a:spLocks noGrp="1"/>
          </p:cNvSpPr>
          <p:nvPr>
            <p:ph type="body" idx="1"/>
          </p:nvPr>
        </p:nvSpPr>
        <p:spPr>
          <a:xfrm>
            <a:off x="993935" y="3232666"/>
            <a:ext cx="7951470" cy="3062526"/>
          </a:xfrm>
          <a:prstGeom prst="rect">
            <a:avLst/>
          </a:prstGeom>
        </p:spPr>
        <p:txBody>
          <a:bodyPr spcFirstLastPara="1" wrap="square" lIns="91825" tIns="45900" rIns="91825" bIns="45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67075" y="509588"/>
            <a:ext cx="3405188" cy="2552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21:notes"/>
          <p:cNvSpPr txBox="1">
            <a:spLocks noGrp="1"/>
          </p:cNvSpPr>
          <p:nvPr>
            <p:ph type="body" idx="1"/>
          </p:nvPr>
        </p:nvSpPr>
        <p:spPr>
          <a:xfrm>
            <a:off x="993935" y="3232666"/>
            <a:ext cx="7951470" cy="3062526"/>
          </a:xfrm>
          <a:prstGeom prst="rect">
            <a:avLst/>
          </a:prstGeom>
        </p:spPr>
        <p:txBody>
          <a:bodyPr spcFirstLastPara="1" wrap="square" lIns="91825" tIns="45900" rIns="91825" bIns="45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67075" y="509588"/>
            <a:ext cx="3405188" cy="2552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22:notes"/>
          <p:cNvSpPr txBox="1">
            <a:spLocks noGrp="1"/>
          </p:cNvSpPr>
          <p:nvPr>
            <p:ph type="body" idx="1"/>
          </p:nvPr>
        </p:nvSpPr>
        <p:spPr>
          <a:xfrm>
            <a:off x="993935" y="3232666"/>
            <a:ext cx="7951470" cy="3062526"/>
          </a:xfrm>
          <a:prstGeom prst="rect">
            <a:avLst/>
          </a:prstGeom>
        </p:spPr>
        <p:txBody>
          <a:bodyPr spcFirstLastPara="1" wrap="square" lIns="91825" tIns="45900" rIns="91825" bIns="45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67075" y="509588"/>
            <a:ext cx="3405188" cy="2552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:notes"/>
          <p:cNvSpPr txBox="1">
            <a:spLocks noGrp="1"/>
          </p:cNvSpPr>
          <p:nvPr>
            <p:ph type="body" idx="1"/>
          </p:nvPr>
        </p:nvSpPr>
        <p:spPr>
          <a:xfrm>
            <a:off x="993935" y="3232667"/>
            <a:ext cx="7951470" cy="3062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825" tIns="45900" rIns="91825" bIns="45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67075" y="509588"/>
            <a:ext cx="3405188" cy="2552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:notes"/>
          <p:cNvSpPr txBox="1">
            <a:spLocks noGrp="1"/>
          </p:cNvSpPr>
          <p:nvPr>
            <p:ph type="body" idx="1"/>
          </p:nvPr>
        </p:nvSpPr>
        <p:spPr>
          <a:xfrm>
            <a:off x="993935" y="3232666"/>
            <a:ext cx="7951470" cy="3062526"/>
          </a:xfrm>
          <a:prstGeom prst="rect">
            <a:avLst/>
          </a:prstGeom>
        </p:spPr>
        <p:txBody>
          <a:bodyPr spcFirstLastPara="1" wrap="square" lIns="91825" tIns="45900" rIns="91825" bIns="45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67075" y="509588"/>
            <a:ext cx="3405188" cy="2552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5:notes"/>
          <p:cNvSpPr txBox="1">
            <a:spLocks noGrp="1"/>
          </p:cNvSpPr>
          <p:nvPr>
            <p:ph type="body" idx="1"/>
          </p:nvPr>
        </p:nvSpPr>
        <p:spPr>
          <a:xfrm>
            <a:off x="993935" y="3232666"/>
            <a:ext cx="7951470" cy="3062526"/>
          </a:xfrm>
          <a:prstGeom prst="rect">
            <a:avLst/>
          </a:prstGeom>
        </p:spPr>
        <p:txBody>
          <a:bodyPr spcFirstLastPara="1" wrap="square" lIns="91825" tIns="45900" rIns="91825" bIns="45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67075" y="509588"/>
            <a:ext cx="3405188" cy="2552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6:notes"/>
          <p:cNvSpPr txBox="1">
            <a:spLocks noGrp="1"/>
          </p:cNvSpPr>
          <p:nvPr>
            <p:ph type="body" idx="1"/>
          </p:nvPr>
        </p:nvSpPr>
        <p:spPr>
          <a:xfrm>
            <a:off x="993935" y="3232666"/>
            <a:ext cx="7951470" cy="3062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825" tIns="45900" rIns="91825" bIns="45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67075" y="509588"/>
            <a:ext cx="3405188" cy="2552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7:notes"/>
          <p:cNvSpPr txBox="1">
            <a:spLocks noGrp="1"/>
          </p:cNvSpPr>
          <p:nvPr>
            <p:ph type="body" idx="1"/>
          </p:nvPr>
        </p:nvSpPr>
        <p:spPr>
          <a:xfrm>
            <a:off x="993935" y="3232666"/>
            <a:ext cx="7951470" cy="3062526"/>
          </a:xfrm>
          <a:prstGeom prst="rect">
            <a:avLst/>
          </a:prstGeom>
        </p:spPr>
        <p:txBody>
          <a:bodyPr spcFirstLastPara="1" wrap="square" lIns="91825" tIns="45900" rIns="91825" bIns="45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67075" y="509588"/>
            <a:ext cx="3405188" cy="2552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8:notes"/>
          <p:cNvSpPr txBox="1">
            <a:spLocks noGrp="1"/>
          </p:cNvSpPr>
          <p:nvPr>
            <p:ph type="body" idx="1"/>
          </p:nvPr>
        </p:nvSpPr>
        <p:spPr>
          <a:xfrm>
            <a:off x="993935" y="3232666"/>
            <a:ext cx="7951470" cy="3062526"/>
          </a:xfrm>
          <a:prstGeom prst="rect">
            <a:avLst/>
          </a:prstGeom>
        </p:spPr>
        <p:txBody>
          <a:bodyPr spcFirstLastPara="1" wrap="square" lIns="91825" tIns="45900" rIns="91825" bIns="45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67075" y="509588"/>
            <a:ext cx="3405188" cy="2552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0:notes"/>
          <p:cNvSpPr txBox="1">
            <a:spLocks noGrp="1"/>
          </p:cNvSpPr>
          <p:nvPr>
            <p:ph type="body" idx="1"/>
          </p:nvPr>
        </p:nvSpPr>
        <p:spPr>
          <a:xfrm>
            <a:off x="993935" y="3232666"/>
            <a:ext cx="7951470" cy="3062526"/>
          </a:xfrm>
          <a:prstGeom prst="rect">
            <a:avLst/>
          </a:prstGeom>
        </p:spPr>
        <p:txBody>
          <a:bodyPr spcFirstLastPara="1" wrap="square" lIns="91825" tIns="45900" rIns="91825" bIns="45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67075" y="509588"/>
            <a:ext cx="3405188" cy="2552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4"/>
          <p:cNvSpPr txBox="1"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4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8" name="Google Shape;18;p2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1" name="Google Shape;21;p24" descr="4Ccolour.png"/>
          <p:cNvPicPr preferRelativeResize="0"/>
          <p:nvPr/>
        </p:nvPicPr>
        <p:blipFill rotWithShape="1">
          <a:blip r:embed="rId2">
            <a:alphaModFix/>
          </a:blip>
          <a:srcRect t="5472" b="40452"/>
          <a:stretch/>
        </p:blipFill>
        <p:spPr>
          <a:xfrm>
            <a:off x="0" y="0"/>
            <a:ext cx="9144000" cy="37016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Vertical Text" type="vertTx">
  <p:cSld name="VERTICAL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3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3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3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tical Title and Text" type="vertTitleAndTx">
  <p:cSld name="VERTICAL_TITLE_AND_VERTICAL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4"/>
          <p:cNvSpPr txBox="1">
            <a:spLocks noGrp="1"/>
          </p:cNvSpPr>
          <p:nvPr>
            <p:ph type="title"/>
          </p:nvPr>
        </p:nvSpPr>
        <p:spPr>
          <a:xfrm rot="5400000">
            <a:off x="4623594" y="2285207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4"/>
          <p:cNvSpPr txBox="1">
            <a:spLocks noGrp="1"/>
          </p:cNvSpPr>
          <p:nvPr>
            <p:ph type="body" idx="1"/>
          </p:nvPr>
        </p:nvSpPr>
        <p:spPr>
          <a:xfrm rot="5400000">
            <a:off x="623094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3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3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3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Title Slide">
  <p:cSld name="1_Title Slide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35"/>
          <p:cNvSpPr txBox="1">
            <a:spLocks noGrp="1"/>
          </p:cNvSpPr>
          <p:nvPr>
            <p:ph type="ctrTitle"/>
          </p:nvPr>
        </p:nvSpPr>
        <p:spPr>
          <a:xfrm>
            <a:off x="323528" y="4221088"/>
            <a:ext cx="6408712" cy="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35"/>
          <p:cNvSpPr txBox="1">
            <a:spLocks noGrp="1"/>
          </p:cNvSpPr>
          <p:nvPr>
            <p:ph type="subTitle" idx="1"/>
          </p:nvPr>
        </p:nvSpPr>
        <p:spPr>
          <a:xfrm>
            <a:off x="323528" y="5467672"/>
            <a:ext cx="6400800" cy="481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A5A5A5"/>
              </a:buClr>
              <a:buSzPts val="2000"/>
              <a:buNone/>
              <a:defRPr sz="2000">
                <a:solidFill>
                  <a:srgbClr val="A5A5A5"/>
                </a:solidFill>
              </a:defRPr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90" name="Google Shape;90;p35" descr="4Ccolour.png"/>
          <p:cNvPicPr preferRelativeResize="0"/>
          <p:nvPr/>
        </p:nvPicPr>
        <p:blipFill rotWithShape="1">
          <a:blip r:embed="rId2">
            <a:alphaModFix/>
          </a:blip>
          <a:srcRect t="5472" b="40452"/>
          <a:stretch/>
        </p:blipFill>
        <p:spPr>
          <a:xfrm>
            <a:off x="0" y="0"/>
            <a:ext cx="9144000" cy="37016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5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5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2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8" name="Google Shape;28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30" y="6732989"/>
            <a:ext cx="9143670" cy="1523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25" descr="logo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78900" y="264835"/>
            <a:ext cx="1143000" cy="63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6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6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2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wo Content" type="twoObj">
  <p:cSld name="TWO_OBJECT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7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7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27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mparison" type="twoTxTwoObj">
  <p:cSld name="TWO_OBJECTS_WITH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8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8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6" name="Google Shape;46;p28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28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8" name="Google Shape;48;p28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2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 type="titleOnly">
  <p:cSld name="TITLE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9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3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 type="objTx">
  <p:cSld name="OBJECT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1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1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64" name="Google Shape;64;p31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65" name="Google Shape;65;p3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2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2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1" name="Google Shape;71;p32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72" name="Google Shape;72;p3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3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3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"/>
          <p:cNvSpPr txBox="1">
            <a:spLocks noGrp="1"/>
          </p:cNvSpPr>
          <p:nvPr>
            <p:ph type="ctrTitle"/>
          </p:nvPr>
        </p:nvSpPr>
        <p:spPr>
          <a:xfrm>
            <a:off x="1143002" y="2538240"/>
            <a:ext cx="6858000" cy="3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1"/>
              <a:t>NETS Ingenico Desk5000 TERMINAL LINKPOINTS User Guide  – Merchant</a:t>
            </a:r>
            <a:br>
              <a:rPr lang="en-US" sz="4400" b="1"/>
            </a:br>
            <a:endParaRPr sz="4400" b="1"/>
          </a:p>
        </p:txBody>
      </p:sp>
      <p:sp>
        <p:nvSpPr>
          <p:cNvPr id="96" name="Google Shape;96;p1"/>
          <p:cNvSpPr txBox="1">
            <a:spLocks noGrp="1"/>
          </p:cNvSpPr>
          <p:nvPr>
            <p:ph type="subTitle" idx="1"/>
          </p:nvPr>
        </p:nvSpPr>
        <p:spPr>
          <a:xfrm>
            <a:off x="1475184" y="5645150"/>
            <a:ext cx="6193632" cy="631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</a:pPr>
            <a:r>
              <a:rPr lang="en-US" sz="1900"/>
              <a:t>Presented by: NTUC LINK NETS TERMINAL TRAINING TEAM</a:t>
            </a:r>
            <a:endParaRPr sz="1900"/>
          </a:p>
        </p:txBody>
      </p:sp>
      <p:sp>
        <p:nvSpPr>
          <p:cNvPr id="97" name="Google Shape;97;p1" descr="data:image/png;base64,iVBORw0KGgoAAAANSUhEUgAAAI4AAAAsCAYAAACzKYDtAAAAGXRFWHRTb2Z0d2FyZQBBZG9iZSBJbWFnZVJlYWR5ccllPAAAAyJpVFh0WE1MOmNvbS5hZG9iZS54bXAAAAAAADw/eHBhY2tldCBiZWdpbj0i77u/IiBpZD0iVzVNME1wQ2VoaUh6cmVTek5UY3prYzlkIj8+IDx4OnhtcG1ldGEgeG1sbnM6eD0iYWRvYmU6bnM6bWV0YS8iIHg6eG1wdGs9IkFkb2JlIFhNUCBDb3JlIDUuMy1jMDExIDY2LjE0NTY2MSwgMjAxMi8wMi8wNi0xNDo1NjoyNyAgICAgICAgIj4gPHJkZjpSREYgeG1sbnM6cmRmPSJodHRwOi8vd3d3LnczLm9yZy8xOTk5LzAyLzIyLXJkZi1zeW50YXgtbnMjIj4gPHJkZjpEZXNjcmlwdGlvbiByZGY6YWJvdXQ9IiIgeG1sbnM6eG1wPSJodHRwOi8vbnMuYWRvYmUuY29tL3hhcC8xLjAvIiB4bWxuczp4bXBNTT0iaHR0cDovL25zLmFkb2JlLmNvbS94YXAvMS4wL21tLyIgeG1sbnM6c3RSZWY9Imh0dHA6Ly9ucy5hZG9iZS5jb20veGFwLzEuMC9zVHlwZS9SZXNvdXJjZVJlZiMiIHhtcDpDcmVhdG9yVG9vbD0iQWRvYmUgUGhvdG9zaG9wIENTNiAoV2luZG93cykiIHhtcE1NOkluc3RhbmNlSUQ9InhtcC5paWQ6OTNGMTQ0MkU0MzI2MTFFNEEzOEU5NThDNzQyQzU5RkYiIHhtcE1NOkRvY3VtZW50SUQ9InhtcC5kaWQ6OTNGMTQ0MkY0MzI2MTFFNEEzOEU5NThDNzQyQzU5RkYiPiA8eG1wTU06RGVyaXZlZEZyb20gc3RSZWY6aW5zdGFuY2VJRD0ieG1wLmlpZDo5M0YxNDQyQzQzMjYxMUU0QTM4RTk1OEM3NDJDNTlGRiIgc3RSZWY6ZG9jdW1lbnRJRD0ieG1wLmRpZDo5M0YxNDQyRDQzMjYxMUU0QTM4RTk1OEM3NDJDNTlGRiIvPiA8L3JkZjpEZXNjcmlwdGlvbj4gPC9yZGY6UkRGPiA8L3g6eG1wbWV0YT4gPD94cGFja2V0IGVuZD0iciI/PpQyDLYAAB31SURBVHja7FwHWFRX9r/3lWkUYehFwGFAQEBEbGiMPcTYS2LUTTZNk9izlo3uxhjXrK5RY3STNSb/xBh17TUmMUqIhVgR6SKOgDB0GGCY8uaV/33vzcAMTYzZ79tkvd/3YMp75957zu+ee9odyHEc+DWauSHdlWNNMkQPwwBJsVi3Bnm3MBo8br/LBn8JcMx1Gc6s/vJA0PRzImHOD4OW0kDINTqzgEvgWIioEgCDshQGd9dhEn8t6xR/g3VOTJV7jc17zPL/QeCYKo7EcTUHp5OGi0MwunQoxDgA+S8w/i8GOIBb7+Q/Z9E/hn8JOP4llOVQsoTrsNu4bziPKUdkLo+10e8eOObyQ/Gg/MMluPlGPARUFI5J0ZMIDZAHBrS700YLtqLAAZaToAsBijMDgPtepJV/2C1Vrf/0sQh+h8AxNt7F8NINy7H6fc8TUB8LMIkVHJwIDsirE/E9/0/QMs24gehTAv3l31g/R1pJfGsBLAMLLJK+aWzAynVyn0kZj0XxOwGOqfIHNV4yfxtB5ScBXA4gr10EABDWOxi0E4m7DQNxwEJngGNyRBETccXoAcsaAQ4p9CwJOIxEsKGbtRIHpGgLMyLAEXmM1/xtEtUHHz8Wx28cOFTFsVhYuHAbDsqHQhxaNQkUhY5esiwLGCwwhZX3SedcEi8BRa8cDvesBoSzHmIYizEWgqOrPRnTXTVmuNIf6m/0hRaNSgL0caIZxGseaMUQDVia05i7vfq5PHLn+49F8hsFjqHsYAJZPGcHARviIdIgHLAImw4vbIamC1hJeD7tPns39Jh2SOYa3mUDl6o4EQ2rd8wl9D+M4SAMhxiO6DLNGoilLRq62/RDksgDKx6L5TcGHHPNJX+ombGP5EqQx0S0GLq8TcJJ8ij3uTtk4R99+EjxntK9A0H5pj+RdFo8hktVLfYP0mIMo6HcF2+Vh2/56LFofkPAsdzsfZS0ZEwCyB4R7RAJskOQR4R7pTD+G5dJ/aZf74xYQVkNctA5LMzP84GaiMp+dgPecHwCRsIIUfNgCDoIpAyTT/l/uETWfd7px+L5DQCHuv3GclK3Yy4kcJXNxeZYBliIiFNs8KdzZR6Dta0fvlVQ6nrievGEi3l1g4urjUH1JtYN4QyTE8Dg44JXxoe43xgV53N2ypCo9Ha1z+2FiyW12xdAklQJ/XEYgLgJANL3MhVwYnxmbSibXaKNqqw1etcZzUonuVzfXSkvifJ3zekbHlj738bMLE2FQlvf5F9nMCmbTKzCwmAShgOCt0BgLO0kJQ3uClltiJdTYVSwl+m/ZdzXc+8rC6qb1Do97VbX2KSEOMa6uyh0SieyVu3tVNAnLEDXLnCMFUfjJIUz9+A4G9XibiPQgKAUVrXvealyULkDYO5qXbedzJp/6EbV9Ho9FweQvQIwTAwE2rxvZEAj7QFwgitICFZcf2OM6pMXx8Sdb+O95b66UtLwxUsYQaoBKQXV9d3BvqwEsL+gH8io9AKNRjOihbfEhjAWuMhgRkx3p4zJfQOPLp3W90hnTNl+8ubYk7dqxpNSksY5jkaGGvCUwZoF48M/ilN3b+gKYz87c2vEoSvV0wkZQfOsIRgT/f5zkW9HqYJMl7KL/OftvPrPahPnqTdanI1mLM7CcMIiaA5r8S+EuBcEJM4BJzmWFtBNqk0I6XZtTIznmZkje1+272/LocuTfshtGk1ICZqFPPDswmRtQ2R20mznO16Jm8zYi0MDd814Muqq7asL6ZrAry8Uzb5YUD34fpUpSE9hsRyHiw/Zoi2oZxcZSA9QSrRDQpUXpvbzOfLUoKh8YPOtiYpP3sChJYrfmiCwutiMUwYXjLanVqDZl5w98K2v0jeV17OJQIa2NCesJT7jMAnea0IGNQvUVwpN6isf3+qfnFXx9a63nlptT08W+dn7bFZhD8D8qP4u7xmwMiUJ3KzwAgDnA4XoBqlEpCXwT5xUI8vFphYYYlNzshO/+LHgpTUzY1dPGxyZ1p7QbxXVx525eP91oCCt3OADVBSorDd5nXy3+6KuACenuD7q+0tFiIZUjFshm2/ZuPCN6CttTSOlvKVpmgTkMiBs8fwwcasUhTVoDZ0LH2JIg7NAZ4bxOq05PruofNyun0pe/L8fi5L/9fqguepAL8Hgu6zRDfg2tfxNICc7AEpHsTdrbM0BReh/kwnEh7renAGAAJwVn51/fduZogWIDVFASojj5tnDYuLzggIQXaIGholrKKficgvuj72QUfZE7qCoZ4T1ayo/GgeN1xI4TCp4ORxvpNLISFXO3SHxdbRpthy5MemFj6/tKjfgicBZgXiBOoW4yBijBblkFLqQwA3otZkVhc1rIgFgCtVX58tnj3776I7W0+WC16xed34OmHxkOrhZ5QmAHNGQwBYB0GgKFgRo2hoWwNEXUpJfDqqccnrczA+v7Xt3T+oL7bESaRoKOCGBOyHB8v954bsoQI5WH9VVVS4jCRNwkgAbHYlCBkgMUsLoeKBI0HhIxAvcOl9oBTllBjK0ED3kELhL0dhpni+ceJ8E3e/M03NSncvUvTp9408H75ZWYVZYYMI9BKJLYC0Xz29+IQlzaefiecLzhsBbnuXpkJimh6dCw9N+fVvy8n+c0Cwz4tIo4CJH40DP8JqG5sfJAncZCzCLSVhcgGZEevxY0dylTlLKxhMCr9szCwe6eNSrKGi0QlgiRCMPcwzI7T6TOWTFnqwNtEQaLhCzGdUIKGjMWUOi3S6GBbvdkcvlBm1ZbcC1u7qEfK0xHDFUhQYuMtPZSXU2p3HUU3899cn3a8e9YaO94VunoX9JHoUkhAYqNVtXJ2I0RQorwEdhuSaX4AaThZWVN5p80coIFsDIayK5BGGKDV9zoGA1x0FszexBX7ZZolzbRcpgONF1K8COBtf8Futw7aOhu8tA2vLJPTf0CfVND3BXlNAWC5FVXBP9+TnNKyn5DcPQ+JttSR7I6fcMU97bn7F611sjVwe6Se+rfRVnCDlB884GtLqeBIR0rZFWao3ckDaqiGOAnwueqpRJatFDBLJBWGGMaLH1C3W/+uqY2OSjl/LidpwtmosWvUrQKoJFwoJgV5jy18m91w6I8L1sQe7z3dJa1Y/ZFSPOZlWOzC9DMgTI7jXRIDbErznCT3BNlxIhbhUUH7FhkN7xfekL0l7da0pd39qbuclCysIFJNu4ZaA0I6Kck9fN6LVqYHRoZRv74kTa2PUnbr9d2kAPARKJ+JxCojqXWz3qSlah94DokMqjF3Pi3juctVoAAo5bwQsBpEkwoUcGeOVJt4mRcbNOqf09BOadTs2J3JlSPOdYWvVkIJEGCwzgx6SQq9Ydy18VHdQta/rQqOuOGz/XRrIQEOxD+BAPZ20ikXnJico/T+t3wP7juDDf1Nkje6VOXHd6y4mbusVAJm0ZG1rRJ9Irx+Vqyv6+ec7w7ZvngO3tkf7g0NUpy/bmDwFI6zlsXxQN3n6+598XjIs71dGwvv6paBbAJSJobPOyUGDNtF6rXxwTY7M/DX1CvdOmDY3gt/4P/nni+tjvsqqf8nWWVayY0mu9jRaG01WJ4gbH7900skN9U6ByioPBufFozrJqHdMf4bhF05jMYEiE08Vzf5vwWnug4dv8CfGnDy/pN7UbwaTz9wvZ8iaTZs6I4B08aPh7Vu7NWmdmsAhB+LblbCbAmgEXwLEZG8D48APTbaDh29jEqNyjK5OWrJsSuhKjzPeaGY8jwGMS9fI9mRu6BoRfUofEdekjQaNxsEON9v7s+FXuTjANMHZRC7RodI1U/MW8yiGdjaCbQtLAA7OtRuSAu7O8U0/zZmljvLDtCPOHzfymzKyko2fmTUg4fXJl0qKdC4e9b7PBrD6KPEM03lj0D9k3TompUtdIU4urVqT8Jq1qLJBJ7LkC3BVY2sY/9F72IFYP6KWu/PS1Pq+FKsmzzhyTMXtowNcfvzn8A/67rcevT8grM0UItFkraCgCTA/PAytHoMXKGACry+9p0d1wa0135cxBe6f08zos2Fa2hphSWGEOeWfvz3/sXLDcw2uRh9I8XKe47BXsa+jtr0gX7DaHMWFAW2f274wyzXJE23GI75E3J+nsWbTbyFpAY+OZBPz58J2/bz1+bcLDcAKjvZduolhlqoWW5tBk9AnOb9FW+xuOXS6epGti4wXjz9ahmQLDeymTB0aGVHalk2eHR18v+PTZ0alrnxy8e+noZq/q6/PFSHWKMRzBXkFWvSuBPJZB36MFWI0WEeIDXdePNiKvq522dHzkRhcZl827/c1gICWqY1e0k+0CDh0InHs4RcP9uhhjGNYRAJw4TgwDLPgPNVcp3gBa5yYxHNSasYTFu25viV1w8Pi6f1+emXWvTPFA4MhVq7/iwo9NBqq9z5N9MyfK3Ac6gCElv3a4oN44ewGwYGSU97mHHXiMOkBve30pq9A/r8wQIRjOzcsJB+GeVSDMq1B4LS4OxEdL+8AZEBVUGRvsegstNTs3CgMFVZT6QmZxYMfbEnw4jQM56+0PCbYO2t3icux2Je84YK370fh7Omk7p/tLUCy2fiHdrgKzpe3UkecFFVJVZoVlwl8OFOwZ8975H17YfG7N91fvhHcIHP6P1H1AJendfk3MnUqDmrcf7BkCkUkUG+L5SDU0Nwt1cXozE9tiqAEh7hPnVQ7cZFVCrIQPD/CZecyi7VB99+/hfoX3DJqZiZas0UhHpRXVxXe+9DnwH22d4HLt0ay/VDYyAwVX2bYgLSzwdpdUvjK6V3LndOEDooAdt8VPh251VbDpwEy3dcr4D3gHBhndZUaYuPtC2TtJ//j522HLj36xJzkzsV3gdBj4ulcp01Ocs0MnyONRoJXi7gR0j8LXUp0lUHBHoaPdoXKpF4N/1vyVEPpj6pQd0QnxVhQ62CyCduBASZUxUJQf9+t4Sg/9TMu9OUVlsrSCCrdTVwqiZm05s3ZXavmLokdlvY1GgjSZNAvHBG/71VFq1/pGBtdufSl2kRNOZQG9GVir79rux7wTxMespHLVT/dMf5y9PX33+LXfbC0o1jbjpdNYBo32YQZw0Y7jYgUNKyEw6lGA06A3uzqWnUKrfWsWxc1hzd0yLE2SHdDBJSQjxn2gAx2DkVL8ukbLwzXMWg75+vazy784r32JI8kIC3KZhTkL0XDRbee3DgJY8pdNDd246rmBex+8BT7a2P84Ou58dw+niav2ZK27otEjTxnZmHwAE+MEje8ARAjE4C2Dq06l1Sy8U3I+fP/Swc/1Duve0KnGIUlIExBmOY4TAjPaGgwUUDwKYxVS0tCe92FisDYixjDS3GHIhOHDnkwLbjhRK8okuOAZ8jHRdlck9wgrugsLnOVEKUR298qjzCDCwg9TgpwaWUv5rYuUyxgT7vqv/Uv6Pff+i0981vWhwEcC9cj4MM3lTZOf3/pyr0UDe8j3QpbSgCazEAtqMZ45ewEA4CwHtyssSYu/ytjyQI0TGexj8lTg1U06rmVTg2J2obzB4tsbKY5fOng/pUwroLxVYK680QvhQIa28iYxECikGLyqO6JTUt0U6IAC64r085QJRibG51DaCB42C7YrDWk8onUyEWKQ7YoJNTbO+/Q7rnh6A8PFiakI65dISJtnRyx5Nalv8kNFkjj4K4UWAFg4Pv4Uf6Xcuhe079K9md/dqnqquNI0DPD6XYK36gb1oSBASm7NsK9TchKFmZjvbxtH3V36pqnidERr4uG+zvmC1wLtrCILBzLvVUU/CurVfi4FBI7lO7qHLMircQMmi7M138OKiXZJwP0O7bD7tZFiCoRt5iNBgvxege45/Fu5nDS151XRDNPllIPBjLY9O41GYlyWXEKYuqK6woL96CfDPc4DimnRFvzcWAwcT6ua+LB8k+DIRICPaqs5tmG9exTveHPE+nPvPDFy8wsRk8O9ie/QXq8RArb20QH+sALatpIzykZgpqykT4jShVuJqk3/xDXP7TeVfOUQuXwmzvcbIU7CtYTTAUaA77Mqn3qUwU7or8pS+cg1QgKz2eJiQFqNH7hdowKiJ8crC2SkydQF7Xp8hZXE1Xv6AYAg7A0z0MNDVvh0gko4/OfpKqsWJ8858LrezLplasqduzLWGgPnYZ9OcFNIdDGhttDCgwU3c0jgHoxjCpqDnPwzUgKcul49bvOxG5PAf0lTB/izSyb3O3Z7+7SnF4/pvpVg6HzHdcEJcimtoQIwouH7MTghUWEEjj7Tx4Ka3X9wAE5C0Ck/TzIVUJRVkJiQhU3N1SWevpIT0dVB9V104ODkv53e5ACePt4nhX0VWpmPc6DWKAc7b4xE4HQRq1YJrwtAFnq3PZo7k/PmVOqYfmK6wroNoJU9opdHc4xJ7SkvgJC1rp6WuEWTkYq+fb82vCtjLyjTqwWtxo8T2XfeztLKhxHIjOHRVxNUzteBiXJ0q0lCte5Q3qqUdE3QQ4SHsP94KAG1La8P/2hEpFuyoCntVxyfBBeOeeMSyhYQg7gMEOaMWKoupXkifH5i3ojgfyLrX9MydAgMHBa96MvMrdfzipSdDeBi9n3/vkuOHky7b4k/drN2UtS8Q98cOZ8dx383Z0zPT73d8cti6N22EmnwSWYM+OzaeKSBJIBw7X9F5tK2KP5gSla/7efuLxRKCWzrHmkbT1d4dd4zkc2Z/YmDwzK8lEjQrfM7SO1+du7eaw9i4MHz2Qk37+vjBFeS31ZpC4gNcrr1sPb0nydGbMAxrsBB5hI+agsTXth+dffFzEL/LtrG7K+xPXWlRfi53Baj8nawRb37e8jLMZYIKkZWjs3gQ4teN5Ar/3q2PYFVMxP39lW7pIl5IdicFyqoZsZM25R6+NNT10e17jQlqzBo8c6fFk5c/+PxtPvGaXxWnM9g55aZx8768PKeG7nFyrBAH3rFOPUGYDZrANuSeGOR3bngbBJY8d0ckGtI+q417Xf2pb78yme3vjAysKft1LFQAms0alaMU22I6eGvt78/KcrjjDB2aMd+iQR8n6Mb88LmM2sy7mnb3bJ2nbk1dMmXGVtoQIQLzyImkgSd/+wg/wMPGzmePCQyfdZAn72g0aRpsZdE1/x+PTv0+Q8v7ztz7bb60cLSnWui2IUHjv/t3z/P7CpwMovqYwSPym6b5rX30328vyGg69PfMnXbxmDCcRUWaR0MEI2HpptrXvpSaldn/Onc/q9N/ccFZWEdNYK3roUmJ0FRAzts7pe3g9Ycv6f19XQqx3GcrWkwKctrjL4GIxMNpMhGkVu1K19Oylk0iyb03No3MkjI5L41td+x7FJT9P8la9cCZ+sgERhMHAH+cX0k+DKf+7va77s77k4yXb2Jcr2rbQgrq6N8keUfDEjYcgRZb9TMGOL376XPDmxTSrr4mYgt36aXJ1WZLP2bc278Y1Kpandq9Tuns86PjQruluPtKq2UYZypycQobmuNEXnapggOw1VCURk/fqNJM2Ow77/HDoj4RT+esOtPo1dnFh2KvllKqYTqPhuCkIte0mgZOnXr9cPvT9OvWjCp76n/RCCwpJEL/Ou+grW7LpW9OLmPz9GJ/QJODI4JaZPiuFNcQWw8lr30/J3GoUKFoI20wQSGx7gnzxja6yo01V3xhHfGfktCXQK0lWcig9XsNH6zNObon+wJpmZpfF/Y8vPuu7XcKL6STji0yVlLLRjrZY1+CRcOrSWknGB7AAvSCM+EbFj/6jCHM+OG0j2J8/5169KXOYORJqCFnH1zaJ22Vs4JUU5rFRxhVyLJG9dIoFMHeh459PbYDrP1u37IHPrqjrSdNCYJF6reHCOdaGwWx6PvfD+ktZaaBzxiWkSA7HTu9unP2D96/Ep+7KSNV24BmdyOHgtC3cmzBZ9MHt16HDfQ1j5+/aWTZXqQ6FBxwHfOe68Ws+bZfl4H3pvZZ3XPYL82QdbPTt8a8drOjHPASe6oaMwm8PnrfYe/PCoypSMeBMw9eEFbD4YI9p6FQpYAlt/TR57f3Z0sVrrIa40mWlFWb/bNrzKG1zbQCcL4eDkyUKgIDPaCKSdXPDE+JrS7Hl+7fqfB0pTrRzTdHA6tZ8M5SAKMyvGizCYzoRx1w9Zxd293/VOxHvvvVjR4FJQ0eCC33F3It/CGIw8SW4mjDTiCscqXlTYBPzc8dcOsXivenjFov/1kqNo0N2n5oo/Gqq+q5bgcpJUHApOJD8dbRHAQUCzLtF2YFTR8mB5NxkUGMlZMCNnwybyRGztbbXGhPkV+rljezfyKkIYGc7AIQmutNGYt5bRdpBWc/PbJOwVGs2ZkdLfDX84f9EcvNxcHe6u4rNrl64sl45AGdG/OxCOVrlRgmoXPRO5uPQ5/TzdjnyDn5IvZ2ug6nVmM2trcdJ6HiE52sWHI/ouFT5GsqXJgVMBt++fT7pT3OHmz+kWxrsZOySAbdOpA3yO9e3gXd8SDNQdvLaaaaB9hbjIpmh7hUVXPhBdUWPpl3jcOzSszDyqpZ2KMHO4PZIS4KE1ouhaTJinKbd/n8/u+GqsObhQ2hXfffRdQeNg1UPvNYAw0hEAoagnESyVsuhZqZn3yyG7x92yde7q7MrOGhZ1WeeJplbomSUmd0RkYGHdRM9guTii9ADSlUbnhN14eGbxp2yv9FiQlqPPb7Mp543dDc94EguDAE6HpICnoHuBoCLSNHkDfBKyaykqX98D4CxnTns7w6pQBPp9//HL8vNkjY1K75NmpfTRj+3jv5VhLQ3mNQdagp4KBmRHHy9Pn++FXPf8Z6gdCRtO/u+L7P08KXb/9zRGbW4OGb6EBnrXHfi4YXqFtjBAMSZ4GYjZBgOplk6PbjQb38HPXJcV678/X1njdvd+oRH27i9oOilqbX2zAUvfs4MBDvVW+DkC4nFva8/SF0tliYpSxApsCaj/Ztc8XDO/0CLXF2KTHIF1roliT3sh0F+ZpcxqgNfzBvxU0HwOcpWzGk2Gux1dP77Vm42tP/MtX6W5uSeRbA3Dm4m3jcO2fNhEEFm7zcDjAIF4o0infdasUwfPbPSB37uYd1dXcmv552vrICgPjbeE4wlmK6UPcZEUDenpcnjk89nJ7zxl12Qq8cPEWkkoeATGpWsgM8N0SSNOQ/Q/clu3+w5V7dP+0u1XxpfWmADQPCY5htL8rWRYXqkwf1NMzNSrE/xefTSooLcOu3a3tn1dYE6GpsfRoMLOuBEvTfA7O3YmoU/u5FsSplOkj4kILH0TrdpFW8u21kiSjmVbwZ+d5d9VZBvULpwx8oK2y52x64qEr2qnpWlNcvZFyc1MQukHdXVLfGKv+ZEhMaBv741r2Pc/vrpcmkRKC4v1bXn5yEjONTuh+JrqHv6FLcy+pwPLLG8PvV+mD7pXWh2gbLQENJtoVsgxLkDjt4yKtiFcp03qHuGb07dmj3apCxyPA2bPXShr3zIQEfzQXbVl8dprjf5IEy7d4zNkhDdu++ddw8wzlh+PJ0uUbcLp4FMQJ8Qy59edPaOCexqoOTZV4jCgE/2PtrrYGC7Urk/1vbm1+dIC6mbiHNCOXjZBZfxRAyNYAlkbgkQ+4yvou3fhLf8/G0JArg+Xb5+N1B6eTWF1/6JCwQ6Ch5TmWwG0L5IGvJIPH7bcFHFN9jgwWztojMaVPgbgTEGI8ogUJGL64ipXmWBRDLgKPaQc5l6HnZa4RDyyvMFf/oMZ0h6fgusNTIVPdn8P4JCbSZsLRJCjWOjNkDu2/cZksaP7jM+O/ReAI4Gm8QwDN3B0S44/DIKFQiac7bfkeHAlZirxj3hbxSWHkMRmcLCaTI4OKcYmyFgGCZRi9M2Oq8CWovAjMmBkDqcIQnEPuPu/t2w6rCb3zFRFmRN0lg/J9/23FY9D8toHTDKC8N5bjus9fITAuXPjZE2gRTv2JP9HGJz4twslPzj4IjvYfRLQ52S8U+fEAEU6LtBQhsYgGx1jyaTIijwncsELh/fgXSX83wBG2mdJPR+EVHyzDqTtqiGMq0HxciO0g5N26qq/1Z7TgAjKcS4bFZeIxWdTu1Y/F8DsETrP2ufvuC7juwHMYfUeNPM5w0bDFwYMztWJ8gOHrplgaaSCnDNZ5eArwnr9N4jmm4LEIfufAafa6Sj4aB3RHpuLGG/EYq4+1OUZcezrGWhnKQKhhCZWGcx77DaecdEzm+b/nav/PA8fWmnQZzrgpO5prQlsYld8Tp8t9AWOUAWBUAFxuYHGfSg4PLgKy0ALgFJkn8xypeczu30/7fwEGAD7VC0cbliQoAAAAAElFTkSuQmCC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" descr="data:image/png;base64,iVBORw0KGgoAAAANSUhEUgAAAI4AAAAsCAYAAACzKYDtAAAAGXRFWHRTb2Z0d2FyZQBBZG9iZSBJbWFnZVJlYWR5ccllPAAAAyJpVFh0WE1MOmNvbS5hZG9iZS54bXAAAAAAADw/eHBhY2tldCBiZWdpbj0i77u/IiBpZD0iVzVNME1wQ2VoaUh6cmVTek5UY3prYzlkIj8+IDx4OnhtcG1ldGEgeG1sbnM6eD0iYWRvYmU6bnM6bWV0YS8iIHg6eG1wdGs9IkFkb2JlIFhNUCBDb3JlIDUuMy1jMDExIDY2LjE0NTY2MSwgMjAxMi8wMi8wNi0xNDo1NjoyNyAgICAgICAgIj4gPHJkZjpSREYgeG1sbnM6cmRmPSJodHRwOi8vd3d3LnczLm9yZy8xOTk5LzAyLzIyLXJkZi1zeW50YXgtbnMjIj4gPHJkZjpEZXNjcmlwdGlvbiByZGY6YWJvdXQ9IiIgeG1sbnM6eG1wPSJodHRwOi8vbnMuYWRvYmUuY29tL3hhcC8xLjAvIiB4bWxuczp4bXBNTT0iaHR0cDovL25zLmFkb2JlLmNvbS94YXAvMS4wL21tLyIgeG1sbnM6c3RSZWY9Imh0dHA6Ly9ucy5hZG9iZS5jb20veGFwLzEuMC9zVHlwZS9SZXNvdXJjZVJlZiMiIHhtcDpDcmVhdG9yVG9vbD0iQWRvYmUgUGhvdG9zaG9wIENTNiAoV2luZG93cykiIHhtcE1NOkluc3RhbmNlSUQ9InhtcC5paWQ6OTNGMTQ0MkU0MzI2MTFFNEEzOEU5NThDNzQyQzU5RkYiIHhtcE1NOkRvY3VtZW50SUQ9InhtcC5kaWQ6OTNGMTQ0MkY0MzI2MTFFNEEzOEU5NThDNzQyQzU5RkYiPiA8eG1wTU06RGVyaXZlZEZyb20gc3RSZWY6aW5zdGFuY2VJRD0ieG1wLmlpZDo5M0YxNDQyQzQzMjYxMUU0QTM4RTk1OEM3NDJDNTlGRiIgc3RSZWY6ZG9jdW1lbnRJRD0ieG1wLmRpZDo5M0YxNDQyRDQzMjYxMUU0QTM4RTk1OEM3NDJDNTlGRiIvPiA8L3JkZjpEZXNjcmlwdGlvbj4gPC9yZGY6UkRGPiA8L3g6eG1wbWV0YT4gPD94cGFja2V0IGVuZD0iciI/PpQyDLYAAB31SURBVHja7FwHWFRX9r/3lWkUYehFwGFAQEBEbGiMPcTYS2LUTTZNk9izlo3uxhjXrK5RY3STNSb/xBh17TUmMUqIhVgR6SKOgDB0GGCY8uaV/33vzcAMTYzZ79tkvd/3YMp75957zu+ee9odyHEc+DWauSHdlWNNMkQPwwBJsVi3Bnm3MBo8br/LBn8JcMx1Gc6s/vJA0PRzImHOD4OW0kDINTqzgEvgWIioEgCDshQGd9dhEn8t6xR/g3VOTJV7jc17zPL/QeCYKo7EcTUHp5OGi0MwunQoxDgA+S8w/i8GOIBb7+Q/Z9E/hn8JOP4llOVQsoTrsNu4bziPKUdkLo+10e8eOObyQ/Gg/MMluPlGPARUFI5J0ZMIDZAHBrS700YLtqLAAZaToAsBijMDgPtepJV/2C1Vrf/0sQh+h8AxNt7F8NINy7H6fc8TUB8LMIkVHJwIDsirE/E9/0/QMs24gehTAv3l31g/R1pJfGsBLAMLLJK+aWzAynVyn0kZj0XxOwGOqfIHNV4yfxtB5ScBXA4gr10EABDWOxi0E4m7DQNxwEJngGNyRBETccXoAcsaAQ4p9CwJOIxEsKGbtRIHpGgLMyLAEXmM1/xtEtUHHz8Wx28cOFTFsVhYuHAbDsqHQhxaNQkUhY5esiwLGCwwhZX3SedcEi8BRa8cDvesBoSzHmIYizEWgqOrPRnTXTVmuNIf6m/0hRaNSgL0caIZxGseaMUQDVia05i7vfq5PHLn+49F8hsFjqHsYAJZPGcHARviIdIgHLAImw4vbIamC1hJeD7tPns39Jh2SOYa3mUDl6o4EQ2rd8wl9D+M4SAMhxiO6DLNGoilLRq62/RDksgDKx6L5TcGHHPNJX+ombGP5EqQx0S0GLq8TcJJ8ij3uTtk4R99+EjxntK9A0H5pj+RdFo8hktVLfYP0mIMo6HcF2+Vh2/56LFofkPAsdzsfZS0ZEwCyB4R7RAJskOQR4R7pTD+G5dJ/aZf74xYQVkNctA5LMzP84GaiMp+dgPecHwCRsIIUfNgCDoIpAyTT/l/uETWfd7px+L5DQCHuv3GclK3Yy4kcJXNxeZYBliIiFNs8KdzZR6Dta0fvlVQ6nrievGEi3l1g4urjUH1JtYN4QyTE8Dg44JXxoe43xgV53N2ypCo9Ha1z+2FiyW12xdAklQJ/XEYgLgJANL3MhVwYnxmbSibXaKNqqw1etcZzUonuVzfXSkvifJ3zekbHlj738bMLE2FQlvf5F9nMCmbTKzCwmAShgOCt0BgLO0kJQ3uClltiJdTYVSwl+m/ZdzXc+8rC6qb1Do97VbX2KSEOMa6uyh0SieyVu3tVNAnLEDXLnCMFUfjJIUz9+A4G9XibiPQgKAUVrXvealyULkDYO5qXbedzJp/6EbV9Ho9FweQvQIwTAwE2rxvZEAj7QFwgitICFZcf2OM6pMXx8Sdb+O95b66UtLwxUsYQaoBKQXV9d3BvqwEsL+gH8io9AKNRjOihbfEhjAWuMhgRkx3p4zJfQOPLp3W90hnTNl+8ubYk7dqxpNSksY5jkaGGvCUwZoF48M/ilN3b+gKYz87c2vEoSvV0wkZQfOsIRgT/f5zkW9HqYJMl7KL/OftvPrPahPnqTdanI1mLM7CcMIiaA5r8S+EuBcEJM4BJzmWFtBNqk0I6XZtTIznmZkje1+272/LocuTfshtGk1ICZqFPPDswmRtQ2R20mznO16Jm8zYi0MDd814Muqq7asL6ZrAry8Uzb5YUD34fpUpSE9hsRyHiw/Zoi2oZxcZSA9QSrRDQpUXpvbzOfLUoKh8YPOtiYpP3sChJYrfmiCwutiMUwYXjLanVqDZl5w98K2v0jeV17OJQIa2NCesJT7jMAnea0IGNQvUVwpN6isf3+qfnFXx9a63nlptT08W+dn7bFZhD8D8qP4u7xmwMiUJ3KzwAgDnA4XoBqlEpCXwT5xUI8vFphYYYlNzshO/+LHgpTUzY1dPGxyZ1p7QbxXVx525eP91oCCt3OADVBSorDd5nXy3+6KuACenuD7q+0tFiIZUjFshm2/ZuPCN6CttTSOlvKVpmgTkMiBs8fwwcasUhTVoDZ0LH2JIg7NAZ4bxOq05PruofNyun0pe/L8fi5L/9fqguepAL8Hgu6zRDfg2tfxNICc7AEpHsTdrbM0BReh/kwnEh7renAGAAJwVn51/fduZogWIDVFASojj5tnDYuLzggIQXaIGholrKKficgvuj72QUfZE7qCoZ4T1ayo/GgeN1xI4TCp4ORxvpNLISFXO3SHxdbRpthy5MemFj6/tKjfgicBZgXiBOoW4yBijBblkFLqQwA3otZkVhc1rIgFgCtVX58tnj3776I7W0+WC16xed34OmHxkOrhZ5QmAHNGQwBYB0GgKFgRo2hoWwNEXUpJfDqqccnrczA+v7Xt3T+oL7bESaRoKOCGBOyHB8v954bsoQI5WH9VVVS4jCRNwkgAbHYlCBkgMUsLoeKBI0HhIxAvcOl9oBTllBjK0ED3kELhL0dhpni+ceJ8E3e/M03NSncvUvTp9408H75ZWYVZYYMI9BKJLYC0Xz29+IQlzaefiecLzhsBbnuXpkJimh6dCw9N+fVvy8n+c0Cwz4tIo4CJH40DP8JqG5sfJAncZCzCLSVhcgGZEevxY0dylTlLKxhMCr9szCwe6eNSrKGi0QlgiRCMPcwzI7T6TOWTFnqwNtEQaLhCzGdUIKGjMWUOi3S6GBbvdkcvlBm1ZbcC1u7qEfK0xHDFUhQYuMtPZSXU2p3HUU3899cn3a8e9YaO94VunoX9JHoUkhAYqNVtXJ2I0RQorwEdhuSaX4AaThZWVN5p80coIFsDIayK5BGGKDV9zoGA1x0FszexBX7ZZolzbRcpgONF1K8COBtf8Futw7aOhu8tA2vLJPTf0CfVND3BXlNAWC5FVXBP9+TnNKyn5DcPQ+JttSR7I6fcMU97bn7F611sjVwe6Se+rfRVnCDlB884GtLqeBIR0rZFWao3ckDaqiGOAnwueqpRJatFDBLJBWGGMaLH1C3W/+uqY2OSjl/LidpwtmosWvUrQKoJFwoJgV5jy18m91w6I8L1sQe7z3dJa1Y/ZFSPOZlWOzC9DMgTI7jXRIDbErznCT3BNlxIhbhUUH7FhkN7xfekL0l7da0pd39qbuclCysIFJNu4ZaA0I6Kck9fN6LVqYHRoZRv74kTa2PUnbr9d2kAPARKJ+JxCojqXWz3qSlah94DokMqjF3Pi3juctVoAAo5bwQsBpEkwoUcGeOVJt4mRcbNOqf09BOadTs2J3JlSPOdYWvVkIJEGCwzgx6SQq9Ydy18VHdQta/rQqOuOGz/XRrIQEOxD+BAPZ20ikXnJico/T+t3wP7juDDf1Nkje6VOXHd6y4mbusVAJm0ZG1rRJ9Irx+Vqyv6+ec7w7ZvngO3tkf7g0NUpy/bmDwFI6zlsXxQN3n6+598XjIs71dGwvv6paBbAJSJobPOyUGDNtF6rXxwTY7M/DX1CvdOmDY3gt/4P/nni+tjvsqqf8nWWVayY0mu9jRaG01WJ4gbH7900skN9U6ByioPBufFozrJqHdMf4bhF05jMYEiE08Vzf5vwWnug4dv8CfGnDy/pN7UbwaTz9wvZ8iaTZs6I4B08aPh7Vu7NWmdmsAhB+LblbCbAmgEXwLEZG8D48APTbaDh29jEqNyjK5OWrJsSuhKjzPeaGY8jwGMS9fI9mRu6BoRfUofEdekjQaNxsEON9v7s+FXuTjANMHZRC7RodI1U/MW8yiGdjaCbQtLAA7OtRuSAu7O8U0/zZmljvLDtCPOHzfymzKyko2fmTUg4fXJl0qKdC4e9b7PBrD6KPEM03lj0D9k3TompUtdIU4urVqT8Jq1qLJBJ7LkC3BVY2sY/9F72IFYP6KWu/PS1Pq+FKsmzzhyTMXtowNcfvzn8A/67rcevT8grM0UItFkraCgCTA/PAytHoMXKGACry+9p0d1wa0135cxBe6f08zos2Fa2hphSWGEOeWfvz3/sXLDcw2uRh9I8XKe47BXsa+jtr0gX7DaHMWFAW2f274wyzXJE23GI75E3J+nsWbTbyFpAY+OZBPz58J2/bz1+bcLDcAKjvZduolhlqoWW5tBk9AnOb9FW+xuOXS6epGti4wXjz9ahmQLDeymTB0aGVHalk2eHR18v+PTZ0alrnxy8e+noZq/q6/PFSHWKMRzBXkFWvSuBPJZB36MFWI0WEeIDXdePNiKvq522dHzkRhcZl827/c1gICWqY1e0k+0CDh0InHs4RcP9uhhjGNYRAJw4TgwDLPgPNVcp3gBa5yYxHNSasYTFu25viV1w8Pi6f1+emXWvTPFA4MhVq7/iwo9NBqq9z5N9MyfK3Ac6gCElv3a4oN44ewGwYGSU97mHHXiMOkBve30pq9A/r8wQIRjOzcsJB+GeVSDMq1B4LS4OxEdL+8AZEBVUGRvsegstNTs3CgMFVZT6QmZxYMfbEnw4jQM56+0PCbYO2t3icux2Je84YK370fh7Omk7p/tLUCy2fiHdrgKzpe3UkecFFVJVZoVlwl8OFOwZ8975H17YfG7N91fvhHcIHP6P1H1AJendfk3MnUqDmrcf7BkCkUkUG+L5SDU0Nwt1cXozE9tiqAEh7hPnVQ7cZFVCrIQPD/CZecyi7VB99+/hfoX3DJqZiZas0UhHpRXVxXe+9DnwH22d4HLt0ay/VDYyAwVX2bYgLSzwdpdUvjK6V3LndOEDooAdt8VPh251VbDpwEy3dcr4D3gHBhndZUaYuPtC2TtJ//j522HLj36xJzkzsV3gdBj4ulcp01Ocs0MnyONRoJXi7gR0j8LXUp0lUHBHoaPdoXKpF4N/1vyVEPpj6pQd0QnxVhQ62CyCduBASZUxUJQf9+t4Sg/9TMu9OUVlsrSCCrdTVwqiZm05s3ZXavmLokdlvY1GgjSZNAvHBG/71VFq1/pGBtdufSl2kRNOZQG9GVir79rux7wTxMespHLVT/dMf5y9PX33+LXfbC0o1jbjpdNYBo32YQZw0Y7jYgUNKyEw6lGA06A3uzqWnUKrfWsWxc1hzd0yLE2SHdDBJSQjxn2gAx2DkVL8ukbLwzXMWg75+vazy784r32JI8kIC3KZhTkL0XDRbee3DgJY8pdNDd246rmBex+8BT7a2P84Ou58dw+niav2ZK27otEjTxnZmHwAE+MEje8ARAjE4C2Dq06l1Sy8U3I+fP/Swc/1Duve0KnGIUlIExBmOY4TAjPaGgwUUDwKYxVS0tCe92FisDYixjDS3GHIhOHDnkwLbjhRK8okuOAZ8jHRdlck9wgrugsLnOVEKUR298qjzCDCwg9TgpwaWUv5rYuUyxgT7vqv/Uv6Pff+i0981vWhwEcC9cj4MM3lTZOf3/pyr0UDe8j3QpbSgCazEAtqMZ45ewEA4CwHtyssSYu/ytjyQI0TGexj8lTg1U06rmVTg2J2obzB4tsbKY5fOng/pUwroLxVYK680QvhQIa28iYxECikGLyqO6JTUt0U6IAC64r085QJRibG51DaCB42C7YrDWk8onUyEWKQ7YoJNTbO+/Q7rnh6A8PFiakI65dISJtnRyx5Nalv8kNFkjj4K4UWAFg4Pv4Uf6Xcuhe079K9md/dqnqquNI0DPD6XYK36gb1oSBASm7NsK9TchKFmZjvbxtH3V36pqnidERr4uG+zvmC1wLtrCILBzLvVUU/CurVfi4FBI7lO7qHLMircQMmi7M138OKiXZJwP0O7bD7tZFiCoRt5iNBgvxege45/Fu5nDS151XRDNPllIPBjLY9O41GYlyWXEKYuqK6woL96CfDPc4DimnRFvzcWAwcT6ua+LB8k+DIRICPaqs5tmG9exTveHPE+nPvPDFy8wsRk8O9ie/QXq8RArb20QH+sALatpIzykZgpqykT4jShVuJqk3/xDXP7TeVfOUQuXwmzvcbIU7CtYTTAUaA77Mqn3qUwU7or8pS+cg1QgKz2eJiQFqNH7hdowKiJ8crC2SkydQF7Xp8hZXE1Xv6AYAg7A0z0MNDVvh0gko4/OfpKqsWJ8858LrezLplasqduzLWGgPnYZ9OcFNIdDGhttDCgwU3c0jgHoxjCpqDnPwzUgKcul49bvOxG5PAf0lTB/izSyb3O3Z7+7SnF4/pvpVg6HzHdcEJcimtoQIwouH7MTghUWEEjj7Tx4Ka3X9wAE5C0Ck/TzIVUJRVkJiQhU3N1SWevpIT0dVB9V104ODkv53e5ACePt4nhX0VWpmPc6DWKAc7b4xE4HQRq1YJrwtAFnq3PZo7k/PmVOqYfmK6wroNoJU9opdHc4xJ7SkvgJC1rp6WuEWTkYq+fb82vCtjLyjTqwWtxo8T2XfeztLKhxHIjOHRVxNUzteBiXJ0q0lCte5Q3qqUdE3QQ4SHsP94KAG1La8P/2hEpFuyoCntVxyfBBeOeeMSyhYQg7gMEOaMWKoupXkifH5i3ojgfyLrX9MydAgMHBa96MvMrdfzipSdDeBi9n3/vkuOHky7b4k/drN2UtS8Q98cOZ8dx383Z0zPT73d8cti6N22EmnwSWYM+OzaeKSBJIBw7X9F5tK2KP5gSla/7efuLxRKCWzrHmkbT1d4dd4zkc2Z/YmDwzK8lEjQrfM7SO1+du7eaw9i4MHz2Qk37+vjBFeS31ZpC4gNcrr1sPb0nydGbMAxrsBB5hI+agsTXth+dffFzEL/LtrG7K+xPXWlRfi53Baj8nawRb37e8jLMZYIKkZWjs3gQ4teN5Ar/3q2PYFVMxP39lW7pIl5IdicFyqoZsZM25R6+NNT10e17jQlqzBo8c6fFk5c/+PxtPvGaXxWnM9g55aZx8768PKeG7nFyrBAH3rFOPUGYDZrANuSeGOR3bngbBJY8d0ckGtI+q417Xf2pb78yme3vjAysKft1LFQAms0alaMU22I6eGvt78/KcrjjDB2aMd+iQR8n6Mb88LmM2sy7mnb3bJ2nbk1dMmXGVtoQIQLzyImkgSd/+wg/wMPGzmePCQyfdZAn72g0aRpsZdE1/x+PTv0+Q8v7ztz7bb60cLSnWui2IUHjv/t3z/P7CpwMovqYwSPym6b5rX30328vyGg69PfMnXbxmDCcRUWaR0MEI2HpptrXvpSaldn/Onc/q9N/ccFZWEdNYK3roUmJ0FRAzts7pe3g9Ycv6f19XQqx3GcrWkwKctrjL4GIxMNpMhGkVu1K19Oylk0iyb03No3MkjI5L41td+x7FJT9P8la9cCZ+sgERhMHAH+cX0k+DKf+7va77s77k4yXb2Jcr2rbQgrq6N8keUfDEjYcgRZb9TMGOL376XPDmxTSrr4mYgt36aXJ1WZLP2bc278Y1Kpandq9Tuns86PjQruluPtKq2UYZypycQobmuNEXnapggOw1VCURk/fqNJM2Ow77/HDoj4RT+esOtPo1dnFh2KvllKqYTqPhuCkIte0mgZOnXr9cPvT9OvWjCp76n/RCCwpJEL/Ou+grW7LpW9OLmPz9GJ/QJODI4JaZPiuFNcQWw8lr30/J3GoUKFoI20wQSGx7gnzxja6yo01V3xhHfGfktCXQK0lWcig9XsNH6zNObon+wJpmZpfF/Y8vPuu7XcKL6STji0yVlLLRjrZY1+CRcOrSWknGB7AAvSCM+EbFj/6jCHM+OG0j2J8/5169KXOYORJqCFnH1zaJ22Vs4JUU5rFRxhVyLJG9dIoFMHeh459PbYDrP1u37IHPrqjrSdNCYJF6reHCOdaGwWx6PvfD+ktZaaBzxiWkSA7HTu9unP2D96/Ep+7KSNV24BmdyOHgtC3cmzBZ9MHt16HDfQ1j5+/aWTZXqQ6FBxwHfOe68Ws+bZfl4H3pvZZ3XPYL82QdbPTt8a8drOjHPASe6oaMwm8PnrfYe/PCoypSMeBMw9eEFbD4YI9p6FQpYAlt/TR57f3Z0sVrrIa40mWlFWb/bNrzKG1zbQCcL4eDkyUKgIDPaCKSdXPDE+JrS7Hl+7fqfB0pTrRzTdHA6tZ8M5SAKMyvGizCYzoRx1w9Zxd293/VOxHvvvVjR4FJQ0eCC33F3It/CGIw8SW4mjDTiCscqXlTYBPzc8dcOsXivenjFov/1kqNo0N2n5oo/Gqq+q5bgcpJUHApOJD8dbRHAQUCzLtF2YFTR8mB5NxkUGMlZMCNnwybyRGztbbXGhPkV+rljezfyKkIYGc7AIQmutNGYt5bRdpBWc/PbJOwVGs2ZkdLfDX84f9EcvNxcHe6u4rNrl64sl45AGdG/OxCOVrlRgmoXPRO5uPQ5/TzdjnyDn5IvZ2ug6nVmM2trcdJ6HiE52sWHI/ouFT5GsqXJgVMBt++fT7pT3OHmz+kWxrsZOySAbdOpA3yO9e3gXd8SDNQdvLaaaaB9hbjIpmh7hUVXPhBdUWPpl3jcOzSszDyqpZ2KMHO4PZIS4KE1ouhaTJinKbd/n8/u+GqsObhQ2hXfffRdQeNg1UPvNYAw0hEAoagnESyVsuhZqZn3yyG7x92yde7q7MrOGhZ1WeeJplbomSUmd0RkYGHdRM9guTii9ADSlUbnhN14eGbxp2yv9FiQlqPPb7Mp543dDc94EguDAE6HpICnoHuBoCLSNHkDfBKyaykqX98D4CxnTns7w6pQBPp9//HL8vNkjY1K75NmpfTRj+3jv5VhLQ3mNQdagp4KBmRHHy9Pn++FXPf8Z6gdCRtO/u+L7P08KXb/9zRGbW4OGb6EBnrXHfi4YXqFtjBAMSZ4GYjZBgOplk6PbjQb38HPXJcV678/X1njdvd+oRH27i9oOilqbX2zAUvfs4MBDvVW+DkC4nFva8/SF0tliYpSxApsCaj/Ztc8XDO/0CLXF2KTHIF1roliT3sh0F+ZpcxqgNfzBvxU0HwOcpWzGk2Gux1dP77Vm42tP/MtX6W5uSeRbA3Dm4m3jcO2fNhEEFm7zcDjAIF4o0infdasUwfPbPSB37uYd1dXcmv552vrICgPjbeE4wlmK6UPcZEUDenpcnjk89nJ7zxl12Qq8cPEWkkoeATGpWsgM8N0SSNOQ/Q/clu3+w5V7dP+0u1XxpfWmADQPCY5htL8rWRYXqkwf1NMzNSrE/xefTSooLcOu3a3tn1dYE6GpsfRoMLOuBEvTfA7O3YmoU/u5FsSplOkj4kILH0TrdpFW8u21kiSjmVbwZ+d5d9VZBvULpwx8oK2y52x64qEr2qnpWlNcvZFyc1MQukHdXVLfGKv+ZEhMaBv741r2Pc/vrpcmkRKC4v1bXn5yEjONTuh+JrqHv6FLcy+pwPLLG8PvV+mD7pXWh2gbLQENJtoVsgxLkDjt4yKtiFcp03qHuGb07dmj3apCxyPA2bPXShr3zIQEfzQXbVl8dprjf5IEy7d4zNkhDdu++ddw8wzlh+PJ0uUbcLp4FMQJ8Qy59edPaOCexqoOTZV4jCgE/2PtrrYGC7Urk/1vbm1+dIC6mbiHNCOXjZBZfxRAyNYAlkbgkQ+4yvou3fhLf8/G0JArg+Xb5+N1B6eTWF1/6JCwQ6Ch5TmWwG0L5IGvJIPH7bcFHFN9jgwWztojMaVPgbgTEGI8ogUJGL64ipXmWBRDLgKPaQc5l6HnZa4RDyyvMFf/oMZ0h6fgusNTIVPdn8P4JCbSZsLRJCjWOjNkDu2/cZksaP7jM+O/ReAI4Gm8QwDN3B0S44/DIKFQiac7bfkeHAlZirxj3hbxSWHkMRmcLCaTI4OKcYmyFgGCZRi9M2Oq8CWovAjMmBkDqcIQnEPuPu/t2w6rCb3zFRFmRN0lg/J9/23FY9D8toHTDKC8N5bjus9fITAuXPjZE2gRTv2JP9HGJz4twslPzj4IjvYfRLQ52S8U+fEAEU6LtBQhsYgGx1jyaTIijwncsELh/fgXSX83wBG2mdJPR+EVHyzDqTtqiGMq0HxciO0g5N26qq/1Z7TgAjKcS4bFZeIxWdTu1Y/F8DsETrP2ufvuC7juwHMYfUeNPM5w0bDFwYMztWJ8gOHrplgaaSCnDNZ5eArwnr9N4jmm4LEIfufAafa6Sj4aB3RHpuLGG/EYq4+1OUZcezrGWhnKQKhhCZWGcx77DaecdEzm+b/nav/PA8fWmnQZzrgpO5prQlsYld8Tp8t9AWOUAWBUAFxuYHGfSg4PLgKy0ALgFJkn8xypeczu30/7fwEGAD7VC0cbliQoAAAAAElFTkSuQmCC"/>
          <p:cNvSpPr/>
          <p:nvPr/>
        </p:nvSpPr>
        <p:spPr>
          <a:xfrm>
            <a:off x="307975" y="79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" descr="data:image/png;base64,iVBORw0KGgoAAAANSUhEUgAAAI4AAAAsCAYAAACzKYDtAAAAGXRFWHRTb2Z0d2FyZQBBZG9iZSBJbWFnZVJlYWR5ccllPAAAAyJpVFh0WE1MOmNvbS5hZG9iZS54bXAAAAAAADw/eHBhY2tldCBiZWdpbj0i77u/IiBpZD0iVzVNME1wQ2VoaUh6cmVTek5UY3prYzlkIj8+IDx4OnhtcG1ldGEgeG1sbnM6eD0iYWRvYmU6bnM6bWV0YS8iIHg6eG1wdGs9IkFkb2JlIFhNUCBDb3JlIDUuMy1jMDExIDY2LjE0NTY2MSwgMjAxMi8wMi8wNi0xNDo1NjoyNyAgICAgICAgIj4gPHJkZjpSREYgeG1sbnM6cmRmPSJodHRwOi8vd3d3LnczLm9yZy8xOTk5LzAyLzIyLXJkZi1zeW50YXgtbnMjIj4gPHJkZjpEZXNjcmlwdGlvbiByZGY6YWJvdXQ9IiIgeG1sbnM6eG1wPSJodHRwOi8vbnMuYWRvYmUuY29tL3hhcC8xLjAvIiB4bWxuczp4bXBNTT0iaHR0cDovL25zLmFkb2JlLmNvbS94YXAvMS4wL21tLyIgeG1sbnM6c3RSZWY9Imh0dHA6Ly9ucy5hZG9iZS5jb20veGFwLzEuMC9zVHlwZS9SZXNvdXJjZVJlZiMiIHhtcDpDcmVhdG9yVG9vbD0iQWRvYmUgUGhvdG9zaG9wIENTNiAoV2luZG93cykiIHhtcE1NOkluc3RhbmNlSUQ9InhtcC5paWQ6OTNGMTQ0MkU0MzI2MTFFNEEzOEU5NThDNzQyQzU5RkYiIHhtcE1NOkRvY3VtZW50SUQ9InhtcC5kaWQ6OTNGMTQ0MkY0MzI2MTFFNEEzOEU5NThDNzQyQzU5RkYiPiA8eG1wTU06RGVyaXZlZEZyb20gc3RSZWY6aW5zdGFuY2VJRD0ieG1wLmlpZDo5M0YxNDQyQzQzMjYxMUU0QTM4RTk1OEM3NDJDNTlGRiIgc3RSZWY6ZG9jdW1lbnRJRD0ieG1wLmRpZDo5M0YxNDQyRDQzMjYxMUU0QTM4RTk1OEM3NDJDNTlGRiIvPiA8L3JkZjpEZXNjcmlwdGlvbj4gPC9yZGY6UkRGPiA8L3g6eG1wbWV0YT4gPD94cGFja2V0IGVuZD0iciI/PpQyDLYAAB31SURBVHja7FwHWFRX9r/3lWkUYehFwGFAQEBEbGiMPcTYS2LUTTZNk9izlo3uxhjXrK5RY3STNSb/xBh17TUmMUqIhVgR6SKOgDB0GGCY8uaV/33vzcAMTYzZ79tkvd/3YMp75957zu+ee9odyHEc+DWauSHdlWNNMkQPwwBJsVi3Bnm3MBo8br/LBn8JcMx1Gc6s/vJA0PRzImHOD4OW0kDINTqzgEvgWIioEgCDshQGd9dhEn8t6xR/g3VOTJV7jc17zPL/QeCYKo7EcTUHp5OGi0MwunQoxDgA+S8w/i8GOIBb7+Q/Z9E/hn8JOP4llOVQsoTrsNu4bziPKUdkLo+10e8eOObyQ/Gg/MMluPlGPARUFI5J0ZMIDZAHBrS700YLtqLAAZaToAsBijMDgPtepJV/2C1Vrf/0sQh+h8AxNt7F8NINy7H6fc8TUB8LMIkVHJwIDsirE/E9/0/QMs24gehTAv3l31g/R1pJfGsBLAMLLJK+aWzAynVyn0kZj0XxOwGOqfIHNV4yfxtB5ScBXA4gr10EABDWOxi0E4m7DQNxwEJngGNyRBETccXoAcsaAQ4p9CwJOIxEsKGbtRIHpGgLMyLAEXmM1/xtEtUHHz8Wx28cOFTFsVhYuHAbDsqHQhxaNQkUhY5esiwLGCwwhZX3SedcEi8BRa8cDvesBoSzHmIYizEWgqOrPRnTXTVmuNIf6m/0hRaNSgL0caIZxGseaMUQDVia05i7vfq5PHLn+49F8hsFjqHsYAJZPGcHARviIdIgHLAImw4vbIamC1hJeD7tPns39Jh2SOYa3mUDl6o4EQ2rd8wl9D+M4SAMhxiO6DLNGoilLRq62/RDksgDKx6L5TcGHHPNJX+ombGP5EqQx0S0GLq8TcJJ8ij3uTtk4R99+EjxntK9A0H5pj+RdFo8hktVLfYP0mIMo6HcF2+Vh2/56LFofkPAsdzsfZS0ZEwCyB4R7RAJskOQR4R7pTD+G5dJ/aZf74xYQVkNctA5LMzP84GaiMp+dgPecHwCRsIIUfNgCDoIpAyTT/l/uETWfd7px+L5DQCHuv3GclK3Yy4kcJXNxeZYBliIiFNs8KdzZR6Dta0fvlVQ6nrievGEi3l1g4urjUH1JtYN4QyTE8Dg44JXxoe43xgV53N2ypCo9Ha1z+2FiyW12xdAklQJ/XEYgLgJANL3MhVwYnxmbSibXaKNqqw1etcZzUonuVzfXSkvifJ3zekbHlj738bMLE2FQlvf5F9nMCmbTKzCwmAShgOCt0BgLO0kJQ3uClltiJdTYVSwl+m/ZdzXc+8rC6qb1Do97VbX2KSEOMa6uyh0SieyVu3tVNAnLEDXLnCMFUfjJIUz9+A4G9XibiPQgKAUVrXvealyULkDYO5qXbedzJp/6EbV9Ho9FweQvQIwTAwE2rxvZEAj7QFwgitICFZcf2OM6pMXx8Sdb+O95b66UtLwxUsYQaoBKQXV9d3BvqwEsL+gH8io9AKNRjOihbfEhjAWuMhgRkx3p4zJfQOPLp3W90hnTNl+8ubYk7dqxpNSksY5jkaGGvCUwZoF48M/ilN3b+gKYz87c2vEoSvV0wkZQfOsIRgT/f5zkW9HqYJMl7KL/OftvPrPahPnqTdanI1mLM7CcMIiaA5r8S+EuBcEJM4BJzmWFtBNqk0I6XZtTIznmZkje1+272/LocuTfshtGk1ICZqFPPDswmRtQ2R20mznO16Jm8zYi0MDd814Muqq7asL6ZrAry8Uzb5YUD34fpUpSE9hsRyHiw/Zoi2oZxcZSA9QSrRDQpUXpvbzOfLUoKh8YPOtiYpP3sChJYrfmiCwutiMUwYXjLanVqDZl5w98K2v0jeV17OJQIa2NCesJT7jMAnea0IGNQvUVwpN6isf3+qfnFXx9a63nlptT08W+dn7bFZhD8D8qP4u7xmwMiUJ3KzwAgDnA4XoBqlEpCXwT5xUI8vFphYYYlNzshO/+LHgpTUzY1dPGxyZ1p7QbxXVx525eP91oCCt3OADVBSorDd5nXy3+6KuACenuD7q+0tFiIZUjFshm2/ZuPCN6CttTSOlvKVpmgTkMiBs8fwwcasUhTVoDZ0LH2JIg7NAZ4bxOq05PruofNyun0pe/L8fi5L/9fqguepAL8Hgu6zRDfg2tfxNICc7AEpHsTdrbM0BReh/kwnEh7renAGAAJwVn51/fduZogWIDVFASojj5tnDYuLzggIQXaIGholrKKficgvuj72QUfZE7qCoZ4T1ayo/GgeN1xI4TCp4ORxvpNLISFXO3SHxdbRpthy5MemFj6/tKjfgicBZgXiBOoW4yBijBblkFLqQwA3otZkVhc1rIgFgCtVX58tnj3776I7W0+WC16xed34OmHxkOrhZ5QmAHNGQwBYB0GgKFgRo2hoWwNEXUpJfDqqccnrczA+v7Xt3T+oL7bESaRoKOCGBOyHB8v954bsoQI5WH9VVVS4jCRNwkgAbHYlCBkgMUsLoeKBI0HhIxAvcOl9oBTllBjK0ED3kELhL0dhpni+ceJ8E3e/M03NSncvUvTp9408H75ZWYVZYYMI9BKJLYC0Xz29+IQlzaefiecLzhsBbnuXpkJimh6dCw9N+fVvy8n+c0Cwz4tIo4CJH40DP8JqG5sfJAncZCzCLSVhcgGZEevxY0dylTlLKxhMCr9szCwe6eNSrKGi0QlgiRCMPcwzI7T6TOWTFnqwNtEQaLhCzGdUIKGjMWUOi3S6GBbvdkcvlBm1ZbcC1u7qEfK0xHDFUhQYuMtPZSXU2p3HUU3899cn3a8e9YaO94VunoX9JHoUkhAYqNVtXJ2I0RQorwEdhuSaX4AaThZWVN5p80coIFsDIayK5BGGKDV9zoGA1x0FszexBX7ZZolzbRcpgONF1K8COBtf8Futw7aOhu8tA2vLJPTf0CfVND3BXlNAWC5FVXBP9+TnNKyn5DcPQ+JttSR7I6fcMU97bn7F611sjVwe6Se+rfRVnCDlB884GtLqeBIR0rZFWao3ckDaqiGOAnwueqpRJatFDBLJBWGGMaLH1C3W/+uqY2OSjl/LidpwtmosWvUrQKoJFwoJgV5jy18m91w6I8L1sQe7z3dJa1Y/ZFSPOZlWOzC9DMgTI7jXRIDbErznCT3BNlxIhbhUUH7FhkN7xfekL0l7da0pd39qbuclCysIFJNu4ZaA0I6Kck9fN6LVqYHRoZRv74kTa2PUnbr9d2kAPARKJ+JxCojqXWz3qSlah94DokMqjF3Pi3juctVoAAo5bwQsBpEkwoUcGeOVJt4mRcbNOqf09BOadTs2J3JlSPOdYWvVkIJEGCwzgx6SQq9Ydy18VHdQta/rQqOuOGz/XRrIQEOxD+BAPZ20ikXnJico/T+t3wP7juDDf1Nkje6VOXHd6y4mbusVAJm0ZG1rRJ9Irx+Vqyv6+ec7w7ZvngO3tkf7g0NUpy/bmDwFI6zlsXxQN3n6+598XjIs71dGwvv6paBbAJSJobPOyUGDNtF6rXxwTY7M/DX1CvdOmDY3gt/4P/nni+tjvsqqf8nWWVayY0mu9jRaG01WJ4gbH7900skN9U6ByioPBufFozrJqHdMf4bhF05jMYEiE08Vzf5vwWnug4dv8CfGnDy/pN7UbwaTz9wvZ8iaTZs6I4B08aPh7Vu7NWmdmsAhB+LblbCbAmgEXwLEZG8D48APTbaDh29jEqNyjK5OWrJsSuhKjzPeaGY8jwGMS9fI9mRu6BoRfUofEdekjQaNxsEON9v7s+FXuTjANMHZRC7RodI1U/MW8yiGdjaCbQtLAA7OtRuSAu7O8U0/zZmljvLDtCPOHzfymzKyko2fmTUg4fXJl0qKdC4e9b7PBrD6KPEM03lj0D9k3TompUtdIU4urVqT8Jq1qLJBJ7LkC3BVY2sY/9F72IFYP6KWu/PS1Pq+FKsmzzhyTMXtowNcfvzn8A/67rcevT8grM0UItFkraCgCTA/PAytHoMXKGACry+9p0d1wa0135cxBe6f08zos2Fa2hphSWGEOeWfvz3/sXLDcw2uRh9I8XKe47BXsa+jtr0gX7DaHMWFAW2f274wyzXJE23GI75E3J+nsWbTbyFpAY+OZBPz58J2/bz1+bcLDcAKjvZduolhlqoWW5tBk9AnOb9FW+xuOXS6epGti4wXjz9ahmQLDeymTB0aGVHalk2eHR18v+PTZ0alrnxy8e+noZq/q6/PFSHWKMRzBXkFWvSuBPJZB36MFWI0WEeIDXdePNiKvq522dHzkRhcZl827/c1gICWqY1e0k+0CDh0InHs4RcP9uhhjGNYRAJw4TgwDLPgPNVcp3gBa5yYxHNSasYTFu25viV1w8Pi6f1+emXWvTPFA4MhVq7/iwo9NBqq9z5N9MyfK3Ac6gCElv3a4oN44ewGwYGSU97mHHXiMOkBve30pq9A/r8wQIRjOzcsJB+GeVSDMq1B4LS4OxEdL+8AZEBVUGRvsegstNTs3CgMFVZT6QmZxYMfbEnw4jQM56+0PCbYO2t3icux2Je84YK370fh7Omk7p/tLUCy2fiHdrgKzpe3UkecFFVJVZoVlwl8OFOwZ8975H17YfG7N91fvhHcIHP6P1H1AJendfk3MnUqDmrcf7BkCkUkUG+L5SDU0Nwt1cXozE9tiqAEh7hPnVQ7cZFVCrIQPD/CZecyi7VB99+/hfoX3DJqZiZas0UhHpRXVxXe+9DnwH22d4HLt0ay/VDYyAwVX2bYgLSzwdpdUvjK6V3LndOEDooAdt8VPh251VbDpwEy3dcr4D3gHBhndZUaYuPtC2TtJ//j522HLj36xJzkzsV3gdBj4ulcp01Ocs0MnyONRoJXi7gR0j8LXUp0lUHBHoaPdoXKpF4N/1vyVEPpj6pQd0QnxVhQ62CyCduBASZUxUJQf9+t4Sg/9TMu9OUVlsrSCCrdTVwqiZm05s3ZXavmLokdlvY1GgjSZNAvHBG/71VFq1/pGBtdufSl2kRNOZQG9GVir79rux7wTxMespHLVT/dMf5y9PX33+LXfbC0o1jbjpdNYBo32YQZw0Y7jYgUNKyEw6lGA06A3uzqWnUKrfWsWxc1hzd0yLE2SHdDBJSQjxn2gAx2DkVL8ukbLwzXMWg75+vazy784r32JI8kIC3KZhTkL0XDRbee3DgJY8pdNDd246rmBex+8BT7a2P84Ou58dw+niav2ZK27otEjTxnZmHwAE+MEje8ARAjE4C2Dq06l1Sy8U3I+fP/Swc/1Duve0KnGIUlIExBmOY4TAjPaGgwUUDwKYxVS0tCe92FisDYixjDS3GHIhOHDnkwLbjhRK8okuOAZ8jHRdlck9wgrugsLnOVEKUR298qjzCDCwg9TgpwaWUv5rYuUyxgT7vqv/Uv6Pff+i0981vWhwEcC9cj4MM3lTZOf3/pyr0UDe8j3QpbSgCazEAtqMZ45ewEA4CwHtyssSYu/ytjyQI0TGexj8lTg1U06rmVTg2J2obzB4tsbKY5fOng/pUwroLxVYK680QvhQIa28iYxECikGLyqO6JTUt0U6IAC64r085QJRibG51DaCB42C7YrDWk8onUyEWKQ7YoJNTbO+/Q7rnh6A8PFiakI65dISJtnRyx5Nalv8kNFkjj4K4UWAFg4Pv4Uf6Xcuhe079K9md/dqnqquNI0DPD6XYK36gb1oSBASm7NsK9TchKFmZjvbxtH3V36pqnidERr4uG+zvmC1wLtrCILBzLvVUU/CurVfi4FBI7lO7qHLMircQMmi7M138OKiXZJwP0O7bD7tZFiCoRt5iNBgvxege45/Fu5nDS151XRDNPllIPBjLY9O41GYlyWXEKYuqK6woL96CfDPc4DimnRFvzcWAwcT6ua+LB8k+DIRICPaqs5tmG9exTveHPE+nPvPDFy8wsRk8O9ie/QXq8RArb20QH+sALatpIzykZgpqykT4jShVuJqk3/xDXP7TeVfOUQuXwmzvcbIU7CtYTTAUaA77Mqn3qUwU7or8pS+cg1QgKz2eJiQFqNH7hdowKiJ8crC2SkydQF7Xp8hZXE1Xv6AYAg7A0z0MNDVvh0gko4/OfpKqsWJ8858LrezLplasqduzLWGgPnYZ9OcFNIdDGhttDCgwU3c0jgHoxjCpqDnPwzUgKcul49bvOxG5PAf0lTB/izSyb3O3Z7+7SnF4/pvpVg6HzHdcEJcimtoQIwouH7MTghUWEEjj7Tx4Ka3X9wAE5C0Ck/TzIVUJRVkJiQhU3N1SWevpIT0dVB9V104ODkv53e5ACePt4nhX0VWpmPc6DWKAc7b4xE4HQRq1YJrwtAFnq3PZo7k/PmVOqYfmK6wroNoJU9opdHc4xJ7SkvgJC1rp6WuEWTkYq+fb82vCtjLyjTqwWtxo8T2XfeztLKhxHIjOHRVxNUzteBiXJ0q0lCte5Q3qqUdE3QQ4SHsP94KAG1La8P/2hEpFuyoCntVxyfBBeOeeMSyhYQg7gMEOaMWKoupXkifH5i3ojgfyLrX9MydAgMHBa96MvMrdfzipSdDeBi9n3/vkuOHky7b4k/drN2UtS8Q98cOZ8dx383Z0zPT73d8cti6N22EmnwSWYM+OzaeKSBJIBw7X9F5tK2KP5gSla/7efuLxRKCWzrHmkbT1d4dd4zkc2Z/YmDwzK8lEjQrfM7SO1+du7eaw9i4MHz2Qk37+vjBFeS31ZpC4gNcrr1sPb0nydGbMAxrsBB5hI+agsTXth+dffFzEL/LtrG7K+xPXWlRfi53Baj8nawRb37e8jLMZYIKkZWjs3gQ4teN5Ar/3q2PYFVMxP39lW7pIl5IdicFyqoZsZM25R6+NNT10e17jQlqzBo8c6fFk5c/+PxtPvGaXxWnM9g55aZx8768PKeG7nFyrBAH3rFOPUGYDZrANuSeGOR3bngbBJY8d0ckGtI+q417Xf2pb78yme3vjAysKft1LFQAms0alaMU22I6eGvt78/KcrjjDB2aMd+iQR8n6Mb88LmM2sy7mnb3bJ2nbk1dMmXGVtoQIQLzyImkgSd/+wg/wMPGzmePCQyfdZAn72g0aRpsZdE1/x+PTv0+Q8v7ztz7bb60cLSnWui2IUHjv/t3z/P7CpwMovqYwSPym6b5rX30328vyGg69PfMnXbxmDCcRUWaR0MEI2HpptrXvpSaldn/Onc/q9N/ccFZWEdNYK3roUmJ0FRAzts7pe3g9Ycv6f19XQqx3GcrWkwKctrjL4GIxMNpMhGkVu1K19Oylk0iyb03No3MkjI5L41td+x7FJT9P8la9cCZ+sgERhMHAH+cX0k+DKf+7va77s77k4yXb2Jcr2rbQgrq6N8keUfDEjYcgRZb9TMGOL376XPDmxTSrr4mYgt36aXJ1WZLP2bc278Y1Kpandq9Tuns86PjQruluPtKq2UYZypycQobmuNEXnapggOw1VCURk/fqNJM2Ow77/HDoj4RT+esOtPo1dnFh2KvllKqYTqPhuCkIte0mgZOnXr9cPvT9OvWjCp76n/RCCwpJEL/Ou+grW7LpW9OLmPz9GJ/QJODI4JaZPiuFNcQWw8lr30/J3GoUKFoI20wQSGx7gnzxja6yo01V3xhHfGfktCXQK0lWcig9XsNH6zNObon+wJpmZpfF/Y8vPuu7XcKL6STji0yVlLLRjrZY1+CRcOrSWknGB7AAvSCM+EbFj/6jCHM+OG0j2J8/5169KXOYORJqCFnH1zaJ22Vs4JUU5rFRxhVyLJG9dIoFMHeh459PbYDrP1u37IHPrqjrSdNCYJF6reHCOdaGwWx6PvfD+ktZaaBzxiWkSA7HTu9unP2D96/Ep+7KSNV24BmdyOHgtC3cmzBZ9MHt16HDfQ1j5+/aWTZXqQ6FBxwHfOe68Ws+bZfl4H3pvZZ3XPYL82QdbPTt8a8drOjHPASe6oaMwm8PnrfYe/PCoypSMeBMw9eEFbD4YI9p6FQpYAlt/TR57f3Z0sVrrIa40mWlFWb/bNrzKG1zbQCcL4eDkyUKgIDPaCKSdXPDE+JrS7Hl+7fqfB0pTrRzTdHA6tZ8M5SAKMyvGizCYzoRx1w9Zxd293/VOxHvvvVjR4FJQ0eCC33F3It/CGIw8SW4mjDTiCscqXlTYBPzc8dcOsXivenjFov/1kqNo0N2n5oo/Gqq+q5bgcpJUHApOJD8dbRHAQUCzLtF2YFTR8mB5NxkUGMlZMCNnwybyRGztbbXGhPkV+rljezfyKkIYGc7AIQmutNGYt5bRdpBWc/PbJOwVGs2ZkdLfDX84f9EcvNxcHe6u4rNrl64sl45AGdG/OxCOVrlRgmoXPRO5uPQ5/TzdjnyDn5IvZ2ug6nVmM2trcdJ6HiE52sWHI/ouFT5GsqXJgVMBt++fT7pT3OHmz+kWxrsZOySAbdOpA3yO9e3gXd8SDNQdvLaaaaB9hbjIpmh7hUVXPhBdUWPpl3jcOzSszDyqpZ2KMHO4PZIS4KE1ouhaTJinKbd/n8/u+GqsObhQ2hXfffRdQeNg1UPvNYAw0hEAoagnESyVsuhZqZn3yyG7x92yde7q7MrOGhZ1WeeJplbomSUmd0RkYGHdRM9guTii9ADSlUbnhN14eGbxp2yv9FiQlqPPb7Mp543dDc94EguDAE6HpICnoHuBoCLSNHkDfBKyaykqX98D4CxnTns7w6pQBPp9//HL8vNkjY1K75NmpfTRj+3jv5VhLQ3mNQdagp4KBmRHHy9Pn++FXPf8Z6gdCRtO/u+L7P08KXb/9zRGbW4OGb6EBnrXHfi4YXqFtjBAMSZ4GYjZBgOplk6PbjQb38HPXJcV678/X1njdvd+oRH27i9oOilqbX2zAUvfs4MBDvVW+DkC4nFva8/SF0tliYpSxApsCaj/Ztc8XDO/0CLXF2KTHIF1roliT3sh0F+ZpcxqgNfzBvxU0HwOcpWzGk2Gux1dP77Vm42tP/MtX6W5uSeRbA3Dm4m3jcO2fNhEEFm7zcDjAIF4o0infdasUwfPbPSB37uYd1dXcmv552vrICgPjbeE4wlmK6UPcZEUDenpcnjk89nJ7zxl12Qq8cPEWkkoeATGpWsgM8N0SSNOQ/Q/clu3+w5V7dP+0u1XxpfWmADQPCY5htL8rWRYXqkwf1NMzNSrE/xefTSooLcOu3a3tn1dYE6GpsfRoMLOuBEvTfA7O3YmoU/u5FsSplOkj4kILH0TrdpFW8u21kiSjmVbwZ+d5d9VZBvULpwx8oK2y52x64qEr2qnpWlNcvZFyc1MQukHdXVLfGKv+ZEhMaBv741r2Pc/vrpcmkRKC4v1bXn5yEjONTuh+JrqHv6FLcy+pwPLLG8PvV+mD7pXWh2gbLQENJtoVsgxLkDjt4yKtiFcp03qHuGb07dmj3apCxyPA2bPXShr3zIQEfzQXbVl8dprjf5IEy7d4zNkhDdu++ddw8wzlh+PJ0uUbcLp4FMQJ8Qy59edPaOCexqoOTZV4jCgE/2PtrrYGC7Urk/1vbm1+dIC6mbiHNCOXjZBZfxRAyNYAlkbgkQ+4yvou3fhLf8/G0JArg+Xb5+N1B6eTWF1/6JCwQ6Ch5TmWwG0L5IGvJIPH7bcFHFN9jgwWztojMaVPgbgTEGI8ogUJGL64ipXmWBRDLgKPaQc5l6HnZa4RDyyvMFf/oMZ0h6fgusNTIVPdn8P4JCbSZsLRJCjWOjNkDu2/cZksaP7jM+O/ReAI4Gm8QwDN3B0S44/DIKFQiac7bfkeHAlZirxj3hbxSWHkMRmcLCaTI4OKcYmyFgGCZRi9M2Oq8CWovAjMmBkDqcIQnEPuPu/t2w6rCb3zFRFmRN0lg/J9/23FY9D8toHTDKC8N5bjus9fITAuXPjZE2gRTv2JP9HGJz4twslPzj4IjvYfRLQ52S8U+fEAEU6LtBQhsYgGx1jyaTIijwncsELh/fgXSX83wBG2mdJPR+EVHyzDqTtqiGMq0HxciO0g5N26qq/1Z7TgAjKcS4bFZeIxWdTu1Y/F8DsETrP2ufvuC7juwHMYfUeNPM5w0bDFwYMztWJ8gOHrplgaaSCnDNZ5eArwnr9N4jmm4LEIfufAafa6Sj4aB3RHpuLGG/EYq4+1OUZcezrGWhnKQKhhCZWGcx77DaecdEzm+b/nav/PA8fWmnQZzrgpO5prQlsYld8Tp8t9AWOUAWBUAFxuYHGfSg4PLgKy0ALgFJkn8xypeczu30/7fwEGAD7VC0cbliQoAAAAAElFTkSuQmCC"/>
          <p:cNvSpPr/>
          <p:nvPr/>
        </p:nvSpPr>
        <p:spPr>
          <a:xfrm>
            <a:off x="460375" y="1603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1" descr="data:image/png;base64,iVBORw0KGgoAAAANSUhEUgAAAI4AAAAsCAYAAACzKYDtAAAAGXRFWHRTb2Z0d2FyZQBBZG9iZSBJbWFnZVJlYWR5ccllPAAAAyJpVFh0WE1MOmNvbS5hZG9iZS54bXAAAAAAADw/eHBhY2tldCBiZWdpbj0i77u/IiBpZD0iVzVNME1wQ2VoaUh6cmVTek5UY3prYzlkIj8+IDx4OnhtcG1ldGEgeG1sbnM6eD0iYWRvYmU6bnM6bWV0YS8iIHg6eG1wdGs9IkFkb2JlIFhNUCBDb3JlIDUuMy1jMDExIDY2LjE0NTY2MSwgMjAxMi8wMi8wNi0xNDo1NjoyNyAgICAgICAgIj4gPHJkZjpSREYgeG1sbnM6cmRmPSJodHRwOi8vd3d3LnczLm9yZy8xOTk5LzAyLzIyLXJkZi1zeW50YXgtbnMjIj4gPHJkZjpEZXNjcmlwdGlvbiByZGY6YWJvdXQ9IiIgeG1sbnM6eG1wPSJodHRwOi8vbnMuYWRvYmUuY29tL3hhcC8xLjAvIiB4bWxuczp4bXBNTT0iaHR0cDovL25zLmFkb2JlLmNvbS94YXAvMS4wL21tLyIgeG1sbnM6c3RSZWY9Imh0dHA6Ly9ucy5hZG9iZS5jb20veGFwLzEuMC9zVHlwZS9SZXNvdXJjZVJlZiMiIHhtcDpDcmVhdG9yVG9vbD0iQWRvYmUgUGhvdG9zaG9wIENTNiAoV2luZG93cykiIHhtcE1NOkluc3RhbmNlSUQ9InhtcC5paWQ6OTNGMTQ0MkU0MzI2MTFFNEEzOEU5NThDNzQyQzU5RkYiIHhtcE1NOkRvY3VtZW50SUQ9InhtcC5kaWQ6OTNGMTQ0MkY0MzI2MTFFNEEzOEU5NThDNzQyQzU5RkYiPiA8eG1wTU06RGVyaXZlZEZyb20gc3RSZWY6aW5zdGFuY2VJRD0ieG1wLmlpZDo5M0YxNDQyQzQzMjYxMUU0QTM4RTk1OEM3NDJDNTlGRiIgc3RSZWY6ZG9jdW1lbnRJRD0ieG1wLmRpZDo5M0YxNDQyRDQzMjYxMUU0QTM4RTk1OEM3NDJDNTlGRiIvPiA8L3JkZjpEZXNjcmlwdGlvbj4gPC9yZGY6UkRGPiA8L3g6eG1wbWV0YT4gPD94cGFja2V0IGVuZD0iciI/PpQyDLYAAB31SURBVHja7FwHWFRX9r/3lWkUYehFwGFAQEBEbGiMPcTYS2LUTTZNk9izlo3uxhjXrK5RY3STNSb/xBh17TUmMUqIhVgR6SKOgDB0GGCY8uaV/33vzcAMTYzZ79tkvd/3YMp75957zu+ee9odyHEc+DWauSHdlWNNMkQPwwBJsVi3Bnm3MBo8br/LBn8JcMx1Gc6s/vJA0PRzImHOD4OW0kDINTqzgEvgWIioEgCDshQGd9dhEn8t6xR/g3VOTJV7jc17zPL/QeCYKo7EcTUHp5OGi0MwunQoxDgA+S8w/i8GOIBb7+Q/Z9E/hn8JOP4llOVQsoTrsNu4bziPKUdkLo+10e8eOObyQ/Gg/MMluPlGPARUFI5J0ZMIDZAHBrS700YLtqLAAZaToAsBijMDgPtepJV/2C1Vrf/0sQh+h8AxNt7F8NINy7H6fc8TUB8LMIkVHJwIDsirE/E9/0/QMs24gehTAv3l31g/R1pJfGsBLAMLLJK+aWzAynVyn0kZj0XxOwGOqfIHNV4yfxtB5ScBXA4gr10EABDWOxi0E4m7DQNxwEJngGNyRBETccXoAcsaAQ4p9CwJOIxEsKGbtRIHpGgLMyLAEXmM1/xtEtUHHz8Wx28cOFTFsVhYuHAbDsqHQhxaNQkUhY5esiwLGCwwhZX3SedcEi8BRa8cDvesBoSzHmIYizEWgqOrPRnTXTVmuNIf6m/0hRaNSgL0caIZxGseaMUQDVia05i7vfq5PHLn+49F8hsFjqHsYAJZPGcHARviIdIgHLAImw4vbIamC1hJeD7tPns39Jh2SOYa3mUDl6o4EQ2rd8wl9D+M4SAMhxiO6DLNGoilLRq62/RDksgDKx6L5TcGHHPNJX+ombGP5EqQx0S0GLq8TcJJ8ij3uTtk4R99+EjxntK9A0H5pj+RdFo8hktVLfYP0mIMo6HcF2+Vh2/56LFofkPAsdzsfZS0ZEwCyB4R7RAJskOQR4R7pTD+G5dJ/aZf74xYQVkNctA5LMzP84GaiMp+dgPecHwCRsIIUfNgCDoIpAyTT/l/uETWfd7px+L5DQCHuv3GclK3Yy4kcJXNxeZYBliIiFNs8KdzZR6Dta0fvlVQ6nrievGEi3l1g4urjUH1JtYN4QyTE8Dg44JXxoe43xgV53N2ypCo9Ha1z+2FiyW12xdAklQJ/XEYgLgJANL3MhVwYnxmbSibXaKNqqw1etcZzUonuVzfXSkvifJ3zekbHlj738bMLE2FQlvf5F9nMCmbTKzCwmAShgOCt0BgLO0kJQ3uClltiJdTYVSwl+m/ZdzXc+8rC6qb1Do97VbX2KSEOMa6uyh0SieyVu3tVNAnLEDXLnCMFUfjJIUz9+A4G9XibiPQgKAUVrXvealyULkDYO5qXbedzJp/6EbV9Ho9FweQvQIwTAwE2rxvZEAj7QFwgitICFZcf2OM6pMXx8Sdb+O95b66UtLwxUsYQaoBKQXV9d3BvqwEsL+gH8io9AKNRjOihbfEhjAWuMhgRkx3p4zJfQOPLp3W90hnTNl+8ubYk7dqxpNSksY5jkaGGvCUwZoF48M/ilN3b+gKYz87c2vEoSvV0wkZQfOsIRgT/f5zkW9HqYJMl7KL/OftvPrPahPnqTdanI1mLM7CcMIiaA5r8S+EuBcEJM4BJzmWFtBNqk0I6XZtTIznmZkje1+272/LocuTfshtGk1ICZqFPPDswmRtQ2R20mznO16Jm8zYi0MDd814Muqq7asL6ZrAry8Uzb5YUD34fpUpSE9hsRyHiw/Zoi2oZxcZSA9QSrRDQpUXpvbzOfLUoKh8YPOtiYpP3sChJYrfmiCwutiMUwYXjLanVqDZl5w98K2v0jeV17OJQIa2NCesJT7jMAnea0IGNQvUVwpN6isf3+qfnFXx9a63nlptT08W+dn7bFZhD8D8qP4u7xmwMiUJ3KzwAgDnA4XoBqlEpCXwT5xUI8vFphYYYlNzshO/+LHgpTUzY1dPGxyZ1p7QbxXVx525eP91oCCt3OADVBSorDd5nXy3+6KuACenuD7q+0tFiIZUjFshm2/ZuPCN6CttTSOlvKVpmgTkMiBs8fwwcasUhTVoDZ0LH2JIg7NAZ4bxOq05PruofNyun0pe/L8fi5L/9fqguepAL8Hgu6zRDfg2tfxNICc7AEpHsTdrbM0BReh/kwnEh7renAGAAJwVn51/fduZogWIDVFASojj5tnDYuLzggIQXaIGholrKKficgvuj72QUfZE7qCoZ4T1ayo/GgeN1xI4TCp4ORxvpNLISFXO3SHxdbRpthy5MemFj6/tKjfgicBZgXiBOoW4yBijBblkFLqQwA3otZkVhc1rIgFgCtVX58tnj3776I7W0+WC16xed34OmHxkOrhZ5QmAHNGQwBYB0GgKFgRo2hoWwNEXUpJfDqqccnrczA+v7Xt3T+oL7bESaRoKOCGBOyHB8v954bsoQI5WH9VVVS4jCRNwkgAbHYlCBkgMUsLoeKBI0HhIxAvcOl9oBTllBjK0ED3kELhL0dhpni+ceJ8E3e/M03NSncvUvTp9408H75ZWYVZYYMI9BKJLYC0Xz29+IQlzaefiecLzhsBbnuXpkJimh6dCw9N+fVvy8n+c0Cwz4tIo4CJH40DP8JqG5sfJAncZCzCLSVhcgGZEevxY0dylTlLKxhMCr9szCwe6eNSrKGi0QlgiRCMPcwzI7T6TOWTFnqwNtEQaLhCzGdUIKGjMWUOi3S6GBbvdkcvlBm1ZbcC1u7qEfK0xHDFUhQYuMtPZSXU2p3HUU3899cn3a8e9YaO94VunoX9JHoUkhAYqNVtXJ2I0RQorwEdhuSaX4AaThZWVN5p80coIFsDIayK5BGGKDV9zoGA1x0FszexBX7ZZolzbRcpgONF1K8COBtf8Futw7aOhu8tA2vLJPTf0CfVND3BXlNAWC5FVXBP9+TnNKyn5DcPQ+JttSR7I6fcMU97bn7F611sjVwe6Se+rfRVnCDlB884GtLqeBIR0rZFWao3ckDaqiGOAnwueqpRJatFDBLJBWGGMaLH1C3W/+uqY2OSjl/LidpwtmosWvUrQKoJFwoJgV5jy18m91w6I8L1sQe7z3dJa1Y/ZFSPOZlWOzC9DMgTI7jXRIDbErznCT3BNlxIhbhUUH7FhkN7xfekL0l7da0pd39qbuclCysIFJNu4ZaA0I6Kck9fN6LVqYHRoZRv74kTa2PUnbr9d2kAPARKJ+JxCojqXWz3qSlah94DokMqjF3Pi3juctVoAAo5bwQsBpEkwoUcGeOVJt4mRcbNOqf09BOadTs2J3JlSPOdYWvVkIJEGCwzgx6SQq9Ydy18VHdQta/rQqOuOGz/XRrIQEOxD+BAPZ20ikXnJico/T+t3wP7juDDf1Nkje6VOXHd6y4mbusVAJm0ZG1rRJ9Irx+Vqyv6+ec7w7ZvngO3tkf7g0NUpy/bmDwFI6zlsXxQN3n6+598XjIs71dGwvv6paBbAJSJobPOyUGDNtF6rXxwTY7M/DX1CvdOmDY3gt/4P/nni+tjvsqqf8nWWVayY0mu9jRaG01WJ4gbH7900skN9U6ByioPBufFozrJqHdMf4bhF05jMYEiE08Vzf5vwWnug4dv8CfGnDy/pN7UbwaTz9wvZ8iaTZs6I4B08aPh7Vu7NWmdmsAhB+LblbCbAmgEXwLEZG8D48APTbaDh29jEqNyjK5OWrJsSuhKjzPeaGY8jwGMS9fI9mRu6BoRfUofEdekjQaNxsEON9v7s+FXuTjANMHZRC7RodI1U/MW8yiGdjaCbQtLAA7OtRuSAu7O8U0/zZmljvLDtCPOHzfymzKyko2fmTUg4fXJl0qKdC4e9b7PBrD6KPEM03lj0D9k3TompUtdIU4urVqT8Jq1qLJBJ7LkC3BVY2sY/9F72IFYP6KWu/PS1Pq+FKsmzzhyTMXtowNcfvzn8A/67rcevT8grM0UItFkraCgCTA/PAytHoMXKGACry+9p0d1wa0135cxBe6f08zos2Fa2hphSWGEOeWfvz3/sXLDcw2uRh9I8XKe47BXsa+jtr0gX7DaHMWFAW2f274wyzXJE23GI75E3J+nsWbTbyFpAY+OZBPz58J2/bz1+bcLDcAKjvZduolhlqoWW5tBk9AnOb9FW+xuOXS6epGti4wXjz9ahmQLDeymTB0aGVHalk2eHR18v+PTZ0alrnxy8e+noZq/q6/PFSHWKMRzBXkFWvSuBPJZB36MFWI0WEeIDXdePNiKvq522dHzkRhcZl827/c1gICWqY1e0k+0CDh0InHs4RcP9uhhjGNYRAJw4TgwDLPgPNVcp3gBa5yYxHNSasYTFu25viV1w8Pi6f1+emXWvTPFA4MhVq7/iwo9NBqq9z5N9MyfK3Ac6gCElv3a4oN44ewGwYGSU97mHHXiMOkBve30pq9A/r8wQIRjOzcsJB+GeVSDMq1B4LS4OxEdL+8AZEBVUGRvsegstNTs3CgMFVZT6QmZxYMfbEnw4jQM56+0PCbYO2t3icux2Je84YK370fh7Omk7p/tLUCy2fiHdrgKzpe3UkecFFVJVZoVlwl8OFOwZ8975H17YfG7N91fvhHcIHP6P1H1AJendfk3MnUqDmrcf7BkCkUkUG+L5SDU0Nwt1cXozE9tiqAEh7hPnVQ7cZFVCrIQPD/CZecyi7VB99+/hfoX3DJqZiZas0UhHpRXVxXe+9DnwH22d4HLt0ay/VDYyAwVX2bYgLSzwdpdUvjK6V3LndOEDooAdt8VPh251VbDpwEy3dcr4D3gHBhndZUaYuPtC2TtJ//j522HLj36xJzkzsV3gdBj4ulcp01Ocs0MnyONRoJXi7gR0j8LXUp0lUHBHoaPdoXKpF4N/1vyVEPpj6pQd0QnxVhQ62CyCduBASZUxUJQf9+t4Sg/9TMu9OUVlsrSCCrdTVwqiZm05s3ZXavmLokdlvY1GgjSZNAvHBG/71VFq1/pGBtdufSl2kRNOZQG9GVir79rux7wTxMespHLVT/dMf5y9PX33+LXfbC0o1jbjpdNYBo32YQZw0Y7jYgUNKyEw6lGA06A3uzqWnUKrfWsWxc1hzd0yLE2SHdDBJSQjxn2gAx2DkVL8ukbLwzXMWg75+vazy784r32JI8kIC3KZhTkL0XDRbee3DgJY8pdNDd246rmBex+8BT7a2P84Ou58dw+niav2ZK27otEjTxnZmHwAE+MEje8ARAjE4C2Dq06l1Sy8U3I+fP/Swc/1Duve0KnGIUlIExBmOY4TAjPaGgwUUDwKYxVS0tCe92FisDYixjDS3GHIhOHDnkwLbjhRK8okuOAZ8jHRdlck9wgrugsLnOVEKUR298qjzCDCwg9TgpwaWUv5rYuUyxgT7vqv/Uv6Pff+i0981vWhwEcC9cj4MM3lTZOf3/pyr0UDe8j3QpbSgCazEAtqMZ45ewEA4CwHtyssSYu/ytjyQI0TGexj8lTg1U06rmVTg2J2obzB4tsbKY5fOng/pUwroLxVYK680QvhQIa28iYxECikGLyqO6JTUt0U6IAC64r085QJRibG51DaCB42C7YrDWk8onUyEWKQ7YoJNTbO+/Q7rnh6A8PFiakI65dISJtnRyx5Nalv8kNFkjj4K4UWAFg4Pv4Uf6Xcuhe079K9md/dqnqquNI0DPD6XYK36gb1oSBASm7NsK9TchKFmZjvbxtH3V36pqnidERr4uG+zvmC1wLtrCILBzLvVUU/CurVfi4FBI7lO7qHLMircQMmi7M138OKiXZJwP0O7bD7tZFiCoRt5iNBgvxege45/Fu5nDS151XRDNPllIPBjLY9O41GYlyWXEKYuqK6woL96CfDPc4DimnRFvzcWAwcT6ua+LB8k+DIRICPaqs5tmG9exTveHPE+nPvPDFy8wsRk8O9ie/QXq8RArb20QH+sALatpIzykZgpqykT4jShVuJqk3/xDXP7TeVfOUQuXwmzvcbIU7CtYTTAUaA77Mqn3qUwU7or8pS+cg1QgKz2eJiQFqNH7hdowKiJ8crC2SkydQF7Xp8hZXE1Xv6AYAg7A0z0MNDVvh0gko4/OfpKqsWJ8858LrezLplasqduzLWGgPnYZ9OcFNIdDGhttDCgwU3c0jgHoxjCpqDnPwzUgKcul49bvOxG5PAf0lTB/izSyb3O3Z7+7SnF4/pvpVg6HzHdcEJcimtoQIwouH7MTghUWEEjj7Tx4Ka3X9wAE5C0Ck/TzIVUJRVkJiQhU3N1SWevpIT0dVB9V104ODkv53e5ACePt4nhX0VWpmPc6DWKAc7b4xE4HQRq1YJrwtAFnq3PZo7k/PmVOqYfmK6wroNoJU9opdHc4xJ7SkvgJC1rp6WuEWTkYq+fb82vCtjLyjTqwWtxo8T2XfeztLKhxHIjOHRVxNUzteBiXJ0q0lCte5Q3qqUdE3QQ4SHsP94KAG1La8P/2hEpFuyoCntVxyfBBeOeeMSyhYQg7gMEOaMWKoupXkifH5i3ojgfyLrX9MydAgMHBa96MvMrdfzipSdDeBi9n3/vkuOHky7b4k/drN2UtS8Q98cOZ8dx383Z0zPT73d8cti6N22EmnwSWYM+OzaeKSBJIBw7X9F5tK2KP5gSla/7efuLxRKCWzrHmkbT1d4dd4zkc2Z/YmDwzK8lEjQrfM7SO1+du7eaw9i4MHz2Qk37+vjBFeS31ZpC4gNcrr1sPb0nydGbMAxrsBB5hI+agsTXth+dffFzEL/LtrG7K+xPXWlRfi53Baj8nawRb37e8jLMZYIKkZWjs3gQ4teN5Ar/3q2PYFVMxP39lW7pIl5IdicFyqoZsZM25R6+NNT10e17jQlqzBo8c6fFk5c/+PxtPvGaXxWnM9g55aZx8768PKeG7nFyrBAH3rFOPUGYDZrANuSeGOR3bngbBJY8d0ckGtI+q417Xf2pb78yme3vjAysKft1LFQAms0alaMU22I6eGvt78/KcrjjDB2aMd+iQR8n6Mb88LmM2sy7mnb3bJ2nbk1dMmXGVtoQIQLzyImkgSd/+wg/wMPGzmePCQyfdZAn72g0aRpsZdE1/x+PTv0+Q8v7ztz7bb60cLSnWui2IUHjv/t3z/P7CpwMovqYwSPym6b5rX30328vyGg69PfMnXbxmDCcRUWaR0MEI2HpptrXvpSaldn/Onc/q9N/ccFZWEdNYK3roUmJ0FRAzts7pe3g9Ycv6f19XQqx3GcrWkwKctrjL4GIxMNpMhGkVu1K19Oylk0iyb03No3MkjI5L41td+x7FJT9P8la9cCZ+sgERhMHAH+cX0k+DKf+7va77s77k4yXb2Jcr2rbQgrq6N8keUfDEjYcgRZb9TMGOL376XPDmxTSrr4mYgt36aXJ1WZLP2bc278Y1Kpandq9Tuns86PjQruluPtKq2UYZypycQobmuNEXnapggOw1VCURk/fqNJM2Ow77/HDoj4RT+esOtPo1dnFh2KvllKqYTqPhuCkIte0mgZOnXr9cPvT9OvWjCp76n/RCCwpJEL/Ou+grW7LpW9OLmPz9GJ/QJODI4JaZPiuFNcQWw8lr30/J3GoUKFoI20wQSGx7gnzxja6yo01V3xhHfGfktCXQK0lWcig9XsNH6zNObon+wJpmZpfF/Y8vPuu7XcKL6STji0yVlLLRjrZY1+CRcOrSWknGB7AAvSCM+EbFj/6jCHM+OG0j2J8/5169KXOYORJqCFnH1zaJ22Vs4JUU5rFRxhVyLJG9dIoFMHeh459PbYDrP1u37IHPrqjrSdNCYJF6reHCOdaGwWx6PvfD+ktZaaBzxiWkSA7HTu9unP2D96/Ep+7KSNV24BmdyOHgtC3cmzBZ9MHt16HDfQ1j5+/aWTZXqQ6FBxwHfOe68Ws+bZfl4H3pvZZ3XPYL82QdbPTt8a8drOjHPASe6oaMwm8PnrfYe/PCoypSMeBMw9eEFbD4YI9p6FQpYAlt/TR57f3Z0sVrrIa40mWlFWb/bNrzKG1zbQCcL4eDkyUKgIDPaCKSdXPDE+JrS7Hl+7fqfB0pTrRzTdHA6tZ8M5SAKMyvGizCYzoRx1w9Zxd293/VOxHvvvVjR4FJQ0eCC33F3It/CGIw8SW4mjDTiCscqXlTYBPzc8dcOsXivenjFov/1kqNo0N2n5oo/Gqq+q5bgcpJUHApOJD8dbRHAQUCzLtF2YFTR8mB5NxkUGMlZMCNnwybyRGztbbXGhPkV+rljezfyKkIYGc7AIQmutNGYt5bRdpBWc/PbJOwVGs2ZkdLfDX84f9EcvNxcHe6u4rNrl64sl45AGdG/OxCOVrlRgmoXPRO5uPQ5/TzdjnyDn5IvZ2ug6nVmM2trcdJ6HiE52sWHI/ouFT5GsqXJgVMBt++fT7pT3OHmz+kWxrsZOySAbdOpA3yO9e3gXd8SDNQdvLaaaaB9hbjIpmh7hUVXPhBdUWPpl3jcOzSszDyqpZ2KMHO4PZIS4KE1ouhaTJinKbd/n8/u+GqsObhQ2hXfffRdQeNg1UPvNYAw0hEAoagnESyVsuhZqZn3yyG7x92yde7q7MrOGhZ1WeeJplbomSUmd0RkYGHdRM9guTii9ADSlUbnhN14eGbxp2yv9FiQlqPPb7Mp543dDc94EguDAE6HpICnoHuBoCLSNHkDfBKyaykqX98D4CxnTns7w6pQBPp9//HL8vNkjY1K75NmpfTRj+3jv5VhLQ3mNQdagp4KBmRHHy9Pn++FXPf8Z6gdCRtO/u+L7P08KXb/9zRGbW4OGb6EBnrXHfi4YXqFtjBAMSZ4GYjZBgOplk6PbjQb38HPXJcV678/X1njdvd+oRH27i9oOilqbX2zAUvfs4MBDvVW+DkC4nFva8/SF0tliYpSxApsCaj/Ztc8XDO/0CLXF2KTHIF1roliT3sh0F+ZpcxqgNfzBvxU0HwOcpWzGk2Gux1dP77Vm42tP/MtX6W5uSeRbA3Dm4m3jcO2fNhEEFm7zcDjAIF4o0infdasUwfPbPSB37uYd1dXcmv552vrICgPjbeE4wlmK6UPcZEUDenpcnjk89nJ7zxl12Qq8cPEWkkoeATGpWsgM8N0SSNOQ/Q/clu3+w5V7dP+0u1XxpfWmADQPCY5htL8rWRYXqkwf1NMzNSrE/xefTSooLcOu3a3tn1dYE6GpsfRoMLOuBEvTfA7O3YmoU/u5FsSplOkj4kILH0TrdpFW8u21kiSjmVbwZ+d5d9VZBvULpwx8oK2y52x64qEr2qnpWlNcvZFyc1MQukHdXVLfGKv+ZEhMaBv741r2Pc/vrpcmkRKC4v1bXn5yEjONTuh+JrqHv6FLcy+pwPLLG8PvV+mD7pXWh2gbLQENJtoVsgxLkDjt4yKtiFcp03qHuGb07dmj3apCxyPA2bPXShr3zIQEfzQXbVl8dprjf5IEy7d4zNkhDdu++ddw8wzlh+PJ0uUbcLp4FMQJ8Qy59edPaOCexqoOTZV4jCgE/2PtrrYGC7Urk/1vbm1+dIC6mbiHNCOXjZBZfxRAyNYAlkbgkQ+4yvou3fhLf8/G0JArg+Xb5+N1B6eTWF1/6JCwQ6Ch5TmWwG0L5IGvJIPH7bcFHFN9jgwWztojMaVPgbgTEGI8ogUJGL64ipXmWBRDLgKPaQc5l6HnZa4RDyyvMFf/oMZ0h6fgusNTIVPdn8P4JCbSZsLRJCjWOjNkDu2/cZksaP7jM+O/ReAI4Gm8QwDN3B0S44/DIKFQiac7bfkeHAlZirxj3hbxSWHkMRmcLCaTI4OKcYmyFgGCZRi9M2Oq8CWovAjMmBkDqcIQnEPuPu/t2w6rCb3zFRFmRN0lg/J9/23FY9D8toHTDKC8N5bjus9fITAuXPjZE2gRTv2JP9HGJz4twslPzj4IjvYfRLQ52S8U+fEAEU6LtBQhsYgGx1jyaTIijwncsELh/fgXSX83wBG2mdJPR+EVHyzDqTtqiGMq0HxciO0g5N26qq/1Z7TgAjKcS4bFZeIxWdTu1Y/F8DsETrP2ufvuC7juwHMYfUeNPM5w0bDFwYMztWJ8gOHrplgaaSCnDNZ5eArwnr9N4jmm4LEIfufAafa6Sj4aB3RHpuLGG/EYq4+1OUZcezrGWhnKQKhhCZWGcx77DaecdEzm+b/nav/PA8fWmnQZzrgpO5prQlsYld8Tp8t9AWOUAWBUAFxuYHGfSg4PLgKy0ALgFJkn8xypeczu30/7fwEGAD7VC0cbliQoAAAAAElFTkSuQmCC"/>
          <p:cNvSpPr/>
          <p:nvPr/>
        </p:nvSpPr>
        <p:spPr>
          <a:xfrm>
            <a:off x="612775" y="3127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Google Shape;101;p1">
            <a:extLst>
              <a:ext uri="{FF2B5EF4-FFF2-40B4-BE49-F238E27FC236}">
                <a16:creationId xmlns:a16="http://schemas.microsoft.com/office/drawing/2014/main" id="{1D0320CA-35C8-500E-1A8F-655B7DE20F0B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65840" y="642374"/>
            <a:ext cx="2190307" cy="6848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12c963432d2_1_15"/>
          <p:cNvSpPr txBox="1"/>
          <p:nvPr/>
        </p:nvSpPr>
        <p:spPr>
          <a:xfrm>
            <a:off x="496416" y="237225"/>
            <a:ext cx="7067100" cy="3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93" name="Google Shape;193;g12c963432d2_1_15"/>
          <p:cNvGraphicFramePr/>
          <p:nvPr/>
        </p:nvGraphicFramePr>
        <p:xfrm>
          <a:off x="441284" y="1323678"/>
          <a:ext cx="5429475" cy="5330750"/>
        </p:xfrm>
        <a:graphic>
          <a:graphicData uri="http://schemas.openxmlformats.org/drawingml/2006/table">
            <a:tbl>
              <a:tblPr firstRow="1" bandRow="1">
                <a:noFill/>
                <a:tableStyleId>{8E886B5B-CF85-4524-97D6-EDD9DF4F51D0}</a:tableStyleId>
              </a:tblPr>
              <a:tblGrid>
                <a:gridCol w="5429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3307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2000" b="0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2000" b="0">
                          <a:solidFill>
                            <a:schemeClr val="dk1"/>
                          </a:solidFill>
                        </a:rPr>
                        <a:t>Step 1. At NETS KeyPad Press </a:t>
                      </a:r>
                      <a:r>
                        <a:rPr lang="en-US" sz="2000">
                          <a:solidFill>
                            <a:schemeClr val="dk1"/>
                          </a:solidFill>
                        </a:rPr>
                        <a:t>white button</a:t>
                      </a:r>
                      <a:endParaRPr sz="20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US" sz="2000" b="0">
                          <a:solidFill>
                            <a:schemeClr val="dk1"/>
                          </a:solidFill>
                        </a:rPr>
                        <a:t>Step 2.  On screen press right Arrow for next page</a:t>
                      </a:r>
                      <a:endParaRPr b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US" sz="2000" b="0">
                          <a:solidFill>
                            <a:schemeClr val="dk1"/>
                          </a:solidFill>
                        </a:rPr>
                        <a:t>Step 3.  Press  ‘</a:t>
                      </a:r>
                      <a:r>
                        <a:rPr lang="en-US" sz="2000">
                          <a:solidFill>
                            <a:schemeClr val="dk1"/>
                          </a:solidFill>
                        </a:rPr>
                        <a:t>ULink</a:t>
                      </a:r>
                      <a:r>
                        <a:rPr lang="en-US" sz="2000" b="0">
                          <a:solidFill>
                            <a:schemeClr val="dk1"/>
                          </a:solidFill>
                        </a:rPr>
                        <a:t>’</a:t>
                      </a:r>
                      <a:endParaRPr b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US" sz="2000" b="0">
                          <a:solidFill>
                            <a:schemeClr val="dk1"/>
                          </a:solidFill>
                        </a:rPr>
                        <a:t>Step 4.  Press ‘</a:t>
                      </a:r>
                      <a:r>
                        <a:rPr lang="en-US" sz="2000">
                          <a:solidFill>
                            <a:schemeClr val="dk1"/>
                          </a:solidFill>
                        </a:rPr>
                        <a:t>1 - LINK’</a:t>
                      </a:r>
                      <a:endParaRPr sz="20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US" sz="2000" b="0">
                          <a:solidFill>
                            <a:schemeClr val="dk1"/>
                          </a:solidFill>
                        </a:rPr>
                        <a:t>Step 5.  Press  ‘</a:t>
                      </a:r>
                      <a:r>
                        <a:rPr lang="en-US" sz="2000">
                          <a:solidFill>
                            <a:schemeClr val="dk1"/>
                          </a:solidFill>
                        </a:rPr>
                        <a:t>REDEEM/ISSUE</a:t>
                      </a:r>
                      <a:r>
                        <a:rPr lang="en-US" sz="2000" b="0">
                          <a:solidFill>
                            <a:schemeClr val="dk1"/>
                          </a:solidFill>
                        </a:rPr>
                        <a:t>’</a:t>
                      </a:r>
                      <a:endParaRPr b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US" sz="2000" b="0">
                          <a:solidFill>
                            <a:schemeClr val="dk1"/>
                          </a:solidFill>
                        </a:rPr>
                        <a:t>Step 6. Swipe/insert/tap member’s card</a:t>
                      </a:r>
                      <a:endParaRPr sz="2000" b="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US" sz="2000" b="0">
                          <a:solidFill>
                            <a:schemeClr val="dk1"/>
                          </a:solidFill>
                        </a:rPr>
                        <a:t>Step 7. Key in the purchase amount and press green button to enter.</a:t>
                      </a:r>
                      <a:endParaRPr sz="2000" b="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US" sz="2000" b="0">
                          <a:solidFill>
                            <a:schemeClr val="dk1"/>
                          </a:solidFill>
                        </a:rPr>
                        <a:t>(Screen show LinkPoints balance in card) </a:t>
                      </a:r>
                      <a:endParaRPr sz="2000" b="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US" sz="2000" b="0">
                          <a:solidFill>
                            <a:schemeClr val="dk1"/>
                          </a:solidFill>
                        </a:rPr>
                        <a:t>Step 8. Press screen ‘</a:t>
                      </a:r>
                      <a:r>
                        <a:rPr lang="en-US" sz="2000">
                          <a:solidFill>
                            <a:schemeClr val="dk1"/>
                          </a:solidFill>
                        </a:rPr>
                        <a:t>F2</a:t>
                      </a:r>
                      <a:r>
                        <a:rPr lang="en-US" sz="2000" b="0">
                          <a:solidFill>
                            <a:schemeClr val="dk1"/>
                          </a:solidFill>
                        </a:rPr>
                        <a:t>’ AMOUNT</a:t>
                      </a:r>
                      <a:endParaRPr sz="2000" b="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US" sz="2000" b="0">
                          <a:solidFill>
                            <a:schemeClr val="dk1"/>
                          </a:solidFill>
                        </a:rPr>
                        <a:t>Step 9. Input the redeem $ amount and press green button to enter. </a:t>
                      </a:r>
                      <a:endParaRPr sz="2000" b="0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0">
                          <a:solidFill>
                            <a:schemeClr val="dk1"/>
                          </a:solidFill>
                        </a:rPr>
                        <a:t>                 </a:t>
                      </a:r>
                      <a:endParaRPr sz="1500" b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94" name="Google Shape;194;g12c963432d2_1_15"/>
          <p:cNvSpPr txBox="1"/>
          <p:nvPr/>
        </p:nvSpPr>
        <p:spPr>
          <a:xfrm>
            <a:off x="496416" y="499501"/>
            <a:ext cx="82893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Redeem/Issue LinkPoints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g12c963432d2_1_15"/>
          <p:cNvSpPr txBox="1"/>
          <p:nvPr/>
        </p:nvSpPr>
        <p:spPr>
          <a:xfrm>
            <a:off x="8104900" y="690900"/>
            <a:ext cx="881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Step 5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6" name="Google Shape;196;g12c963432d2_1_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39499" y="2379171"/>
            <a:ext cx="1702425" cy="2202805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g12c963432d2_1_15"/>
          <p:cNvSpPr txBox="1"/>
          <p:nvPr/>
        </p:nvSpPr>
        <p:spPr>
          <a:xfrm>
            <a:off x="8053075" y="3895400"/>
            <a:ext cx="881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Step 8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8" name="Google Shape;198;g12c963432d2_1_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51025" y="4669650"/>
            <a:ext cx="1702425" cy="2132400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g12c963432d2_1_15"/>
          <p:cNvSpPr txBox="1"/>
          <p:nvPr/>
        </p:nvSpPr>
        <p:spPr>
          <a:xfrm>
            <a:off x="7896250" y="5681975"/>
            <a:ext cx="1298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Step 9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0" name="Google Shape;200;g12c963432d2_1_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51026" y="162400"/>
            <a:ext cx="1702425" cy="20511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1"/>
          <p:cNvSpPr txBox="1"/>
          <p:nvPr/>
        </p:nvSpPr>
        <p:spPr>
          <a:xfrm>
            <a:off x="424707" y="384381"/>
            <a:ext cx="706712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User wants to Earn and Redeem LINKPOINTS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会员想赚取与兑换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06" name="Google Shape;206;p11"/>
          <p:cNvGraphicFramePr/>
          <p:nvPr/>
        </p:nvGraphicFramePr>
        <p:xfrm>
          <a:off x="291625" y="1037148"/>
          <a:ext cx="6412450" cy="6064250"/>
        </p:xfrm>
        <a:graphic>
          <a:graphicData uri="http://schemas.openxmlformats.org/drawingml/2006/table">
            <a:tbl>
              <a:tblPr firstRow="1" bandRow="1">
                <a:noFill/>
                <a:tableStyleId>{8E886B5B-CF85-4524-97D6-EDD9DF4F51D0}</a:tableStyleId>
              </a:tblPr>
              <a:tblGrid>
                <a:gridCol w="6412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0642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-US" sz="1600" b="0">
                          <a:solidFill>
                            <a:schemeClr val="dk1"/>
                          </a:solidFill>
                        </a:rPr>
                        <a:t>Step 1.Press </a:t>
                      </a:r>
                      <a:r>
                        <a:rPr lang="en-US" sz="1600" b="1">
                          <a:solidFill>
                            <a:schemeClr val="dk1"/>
                          </a:solidFill>
                        </a:rPr>
                        <a:t>F button on keypad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-US" sz="16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步骤 1.</a:t>
                      </a:r>
                      <a:r>
                        <a:rPr lang="en-US" sz="1600" b="0">
                          <a:solidFill>
                            <a:schemeClr val="dk1"/>
                          </a:solidFill>
                        </a:rPr>
                        <a:t>在键盘上 按 </a:t>
                      </a:r>
                      <a:r>
                        <a:rPr lang="en-US" sz="1600" b="1">
                          <a:solidFill>
                            <a:schemeClr val="dk1"/>
                          </a:solidFill>
                        </a:rPr>
                        <a:t>F</a:t>
                      </a:r>
                      <a:r>
                        <a:rPr lang="en-US" sz="1600" b="0">
                          <a:solidFill>
                            <a:schemeClr val="dk1"/>
                          </a:solidFill>
                        </a:rPr>
                        <a:t> 转到 PLUS主页面</a:t>
                      </a:r>
                      <a:endParaRPr sz="1600" b="0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812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endParaRPr sz="1600" b="1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-US" sz="1600" b="0">
                          <a:solidFill>
                            <a:schemeClr val="dk1"/>
                          </a:solidFill>
                        </a:rPr>
                        <a:t>Step 2. Press  </a:t>
                      </a:r>
                      <a:r>
                        <a:rPr lang="en-US" sz="1600" b="1">
                          <a:solidFill>
                            <a:schemeClr val="dk1"/>
                          </a:solidFill>
                        </a:rPr>
                        <a:t>3 for “Plus!”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-US" sz="16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步骤 2.</a:t>
                      </a:r>
                      <a:r>
                        <a:rPr lang="en-US" sz="1600" b="0">
                          <a:solidFill>
                            <a:schemeClr val="dk1"/>
                          </a:solidFill>
                        </a:rPr>
                        <a:t>在屏幕上 按 </a:t>
                      </a:r>
                      <a:r>
                        <a:rPr lang="en-US" sz="1600" b="1">
                          <a:solidFill>
                            <a:schemeClr val="dk1"/>
                          </a:solidFill>
                        </a:rPr>
                        <a:t>3 </a:t>
                      </a:r>
                      <a:r>
                        <a:rPr lang="en-US" sz="1600">
                          <a:solidFill>
                            <a:schemeClr val="dk1"/>
                          </a:solidFill>
                        </a:rPr>
                        <a:t>选择 </a:t>
                      </a:r>
                      <a:r>
                        <a:rPr lang="en-US" sz="1600" b="0">
                          <a:solidFill>
                            <a:schemeClr val="dk1"/>
                          </a:solidFill>
                        </a:rPr>
                        <a:t>“</a:t>
                      </a:r>
                      <a:r>
                        <a:rPr lang="en-US" sz="1600" b="1">
                          <a:solidFill>
                            <a:schemeClr val="dk1"/>
                          </a:solidFill>
                        </a:rPr>
                        <a:t>Plus!”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812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-US" sz="1600" b="1">
                          <a:solidFill>
                            <a:schemeClr val="dk1"/>
                          </a:solidFill>
                        </a:rPr>
                        <a:t>2a) Press        1 for “Link”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812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endParaRPr sz="1600" b="1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-US" sz="1600" b="0">
                          <a:solidFill>
                            <a:schemeClr val="dk1"/>
                          </a:solidFill>
                        </a:rPr>
                        <a:t>Step 3.Press </a:t>
                      </a:r>
                      <a:r>
                        <a:rPr lang="en-US" sz="1600" b="1">
                          <a:solidFill>
                            <a:schemeClr val="dk1"/>
                          </a:solidFill>
                        </a:rPr>
                        <a:t>2 for “REDEEM/ISSUE”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-US" sz="16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步骤 3.</a:t>
                      </a:r>
                      <a:r>
                        <a:rPr lang="en-US" sz="1600" b="0">
                          <a:solidFill>
                            <a:schemeClr val="dk1"/>
                          </a:solidFill>
                        </a:rPr>
                        <a:t>按  </a:t>
                      </a:r>
                      <a:r>
                        <a:rPr lang="en-US" sz="1600" b="1">
                          <a:solidFill>
                            <a:schemeClr val="dk1"/>
                          </a:solidFill>
                        </a:rPr>
                        <a:t>2 </a:t>
                      </a:r>
                      <a:r>
                        <a:rPr lang="en-US" sz="1600">
                          <a:solidFill>
                            <a:schemeClr val="dk1"/>
                          </a:solidFill>
                        </a:rPr>
                        <a:t>选择 </a:t>
                      </a:r>
                      <a:r>
                        <a:rPr lang="en-US" sz="1600" b="1">
                          <a:solidFill>
                            <a:schemeClr val="dk1"/>
                          </a:solidFill>
                        </a:rPr>
                        <a:t>“REDEEM/ISSUE”</a:t>
                      </a:r>
                      <a:r>
                        <a:rPr lang="en-US" sz="1600" b="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n-US" sz="1600" b="1">
                          <a:solidFill>
                            <a:schemeClr val="dk1"/>
                          </a:solidFill>
                        </a:rPr>
                        <a:t>(兑换/颁发)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812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endParaRPr sz="1600" b="1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-US" sz="1600" b="0">
                          <a:solidFill>
                            <a:schemeClr val="dk1"/>
                          </a:solidFill>
                        </a:rPr>
                        <a:t>Step 4</a:t>
                      </a:r>
                      <a:r>
                        <a:rPr lang="en-US" sz="16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 </a:t>
                      </a:r>
                      <a:r>
                        <a:rPr lang="en-US" sz="1600" b="0">
                          <a:solidFill>
                            <a:schemeClr val="dk1"/>
                          </a:solidFill>
                        </a:rPr>
                        <a:t>I</a:t>
                      </a:r>
                      <a:r>
                        <a:rPr lang="en-US" sz="1600" b="1">
                          <a:solidFill>
                            <a:schemeClr val="dk1"/>
                          </a:solidFill>
                        </a:rPr>
                        <a:t>NSERT/SWIPE CARD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-US" sz="16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步骤 4.</a:t>
                      </a:r>
                      <a:r>
                        <a:rPr lang="en-US" sz="1600" b="0">
                          <a:solidFill>
                            <a:schemeClr val="dk1"/>
                          </a:solidFill>
                        </a:rPr>
                        <a:t>屏幕显示 </a:t>
                      </a:r>
                      <a:r>
                        <a:rPr lang="en-US" sz="1600" b="1">
                          <a:solidFill>
                            <a:schemeClr val="dk1"/>
                          </a:solidFill>
                        </a:rPr>
                        <a:t>INSERT/SWIPE </a:t>
                      </a:r>
                      <a:r>
                        <a:rPr lang="en-US" sz="1600" b="0">
                          <a:solidFill>
                            <a:schemeClr val="dk1"/>
                          </a:solidFill>
                        </a:rPr>
                        <a:t>并进行刷卡</a:t>
                      </a:r>
                      <a:endParaRPr sz="1600" b="0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812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endParaRPr sz="1600" b="1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-US" sz="1600" b="0">
                          <a:solidFill>
                            <a:schemeClr val="dk1"/>
                          </a:solidFill>
                        </a:rPr>
                        <a:t>Step 5.Key in </a:t>
                      </a:r>
                      <a:r>
                        <a:rPr lang="en-US" sz="1600" b="1">
                          <a:solidFill>
                            <a:schemeClr val="dk1"/>
                          </a:solidFill>
                        </a:rPr>
                        <a:t>Purchase amount </a:t>
                      </a:r>
                      <a:r>
                        <a:rPr lang="en-US" sz="1600" b="0">
                          <a:solidFill>
                            <a:schemeClr val="dk1"/>
                          </a:solidFill>
                        </a:rPr>
                        <a:t>then Press </a:t>
                      </a:r>
                      <a:r>
                        <a:rPr lang="en-US" sz="1600" b="1">
                          <a:solidFill>
                            <a:schemeClr val="dk1"/>
                          </a:solidFill>
                        </a:rPr>
                        <a:t>ENTER</a:t>
                      </a:r>
                      <a:endParaRPr sz="1600" b="1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-US" sz="16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步骤 5.</a:t>
                      </a:r>
                      <a:r>
                        <a:rPr lang="en-US" sz="1600" b="0">
                          <a:solidFill>
                            <a:schemeClr val="dk1"/>
                          </a:solidFill>
                        </a:rPr>
                        <a:t>输入</a:t>
                      </a:r>
                      <a:r>
                        <a:rPr lang="en-US" sz="1600" b="1">
                          <a:solidFill>
                            <a:schemeClr val="dk1"/>
                          </a:solidFill>
                        </a:rPr>
                        <a:t> 购买金额 ,</a:t>
                      </a:r>
                      <a:r>
                        <a:rPr lang="en-US" sz="1600" b="0">
                          <a:solidFill>
                            <a:schemeClr val="dk1"/>
                          </a:solidFill>
                        </a:rPr>
                        <a:t>按</a:t>
                      </a:r>
                      <a:r>
                        <a:rPr lang="en-US" sz="1600">
                          <a:solidFill>
                            <a:schemeClr val="dk1"/>
                          </a:solidFill>
                        </a:rPr>
                        <a:t>绿键</a:t>
                      </a:r>
                      <a:endParaRPr sz="1600" b="1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812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endParaRPr sz="1600" b="1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-US" sz="1600" b="0">
                          <a:solidFill>
                            <a:schemeClr val="dk1"/>
                          </a:solidFill>
                        </a:rPr>
                        <a:t>Step 6. Press </a:t>
                      </a:r>
                      <a:r>
                        <a:rPr lang="en-US" sz="1600" b="1">
                          <a:solidFill>
                            <a:schemeClr val="dk1"/>
                          </a:solidFill>
                        </a:rPr>
                        <a:t>Amount Key for YES (</a:t>
                      </a:r>
                      <a:r>
                        <a:rPr lang="en-US" sz="1600" b="0">
                          <a:solidFill>
                            <a:schemeClr val="dk1"/>
                          </a:solidFill>
                        </a:rPr>
                        <a:t>screen show balance in card)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-US" sz="16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步骤 6. </a:t>
                      </a:r>
                      <a:r>
                        <a:rPr lang="en-US" sz="1600" b="0">
                          <a:solidFill>
                            <a:schemeClr val="dk1"/>
                          </a:solidFill>
                        </a:rPr>
                        <a:t>按  Amount </a:t>
                      </a:r>
                      <a:r>
                        <a:rPr lang="en-US" sz="1600">
                          <a:solidFill>
                            <a:schemeClr val="dk1"/>
                          </a:solidFill>
                        </a:rPr>
                        <a:t>键 (</a:t>
                      </a: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屏幕可见</a:t>
                      </a:r>
                      <a:r>
                        <a:rPr lang="en-US" sz="16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使用以$和¢显示Plus!</a:t>
                      </a: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卡里的余额)</a:t>
                      </a:r>
                      <a:endParaRPr sz="1600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endParaRPr sz="1600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-US" sz="1600" b="0">
                          <a:solidFill>
                            <a:schemeClr val="dk1"/>
                          </a:solidFill>
                        </a:rPr>
                        <a:t>Step 7. Select Amount 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-US" sz="16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步骤 7.</a:t>
                      </a:r>
                      <a:r>
                        <a:rPr lang="en-US" sz="1600" b="0">
                          <a:solidFill>
                            <a:schemeClr val="dk1"/>
                          </a:solidFill>
                        </a:rPr>
                        <a:t>按 兑换</a:t>
                      </a:r>
                      <a:r>
                        <a:rPr lang="en-US" sz="1600" b="1">
                          <a:solidFill>
                            <a:schemeClr val="dk1"/>
                          </a:solidFill>
                        </a:rPr>
                        <a:t>金额</a:t>
                      </a:r>
                      <a:endParaRPr sz="1600" b="1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endParaRPr sz="1600" b="0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-US" sz="1600" b="0">
                          <a:solidFill>
                            <a:schemeClr val="dk1"/>
                          </a:solidFill>
                        </a:rPr>
                        <a:t>Step 8. Key in </a:t>
                      </a:r>
                      <a:r>
                        <a:rPr lang="en-US" sz="1600" b="1">
                          <a:solidFill>
                            <a:schemeClr val="dk1"/>
                          </a:solidFill>
                        </a:rPr>
                        <a:t>Redeem</a:t>
                      </a:r>
                      <a:r>
                        <a:rPr lang="en-US" sz="1600" b="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n-US" sz="1600" b="1">
                          <a:solidFill>
                            <a:schemeClr val="dk1"/>
                          </a:solidFill>
                        </a:rPr>
                        <a:t>Amount($) </a:t>
                      </a:r>
                      <a:r>
                        <a:rPr lang="en-US" sz="1600" b="0">
                          <a:solidFill>
                            <a:schemeClr val="dk1"/>
                          </a:solidFill>
                        </a:rPr>
                        <a:t>that user wants to redeem and </a:t>
                      </a:r>
                      <a:r>
                        <a:rPr lang="en-US" sz="1600" b="1">
                          <a:solidFill>
                            <a:schemeClr val="dk1"/>
                          </a:solidFill>
                        </a:rPr>
                        <a:t>ENTER</a:t>
                      </a:r>
                      <a:endParaRPr sz="1600" b="0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lang="en-US" sz="16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步骤 8.</a:t>
                      </a:r>
                      <a:r>
                        <a:rPr lang="en-US" sz="1600" b="0">
                          <a:solidFill>
                            <a:schemeClr val="dk1"/>
                          </a:solidFill>
                        </a:rPr>
                        <a:t>输入 兑换</a:t>
                      </a:r>
                      <a:r>
                        <a:rPr lang="en-US" sz="1600" b="1">
                          <a:solidFill>
                            <a:schemeClr val="dk1"/>
                          </a:solidFill>
                        </a:rPr>
                        <a:t>金额 ,</a:t>
                      </a:r>
                      <a:r>
                        <a:rPr lang="en-US" sz="1600" b="0">
                          <a:solidFill>
                            <a:schemeClr val="dk1"/>
                          </a:solidFill>
                        </a:rPr>
                        <a:t>按 </a:t>
                      </a:r>
                      <a:r>
                        <a:rPr lang="en-US" sz="1600" b="1">
                          <a:solidFill>
                            <a:schemeClr val="dk1"/>
                          </a:solidFill>
                        </a:rPr>
                        <a:t>ENTER(</a:t>
                      </a:r>
                      <a:r>
                        <a:rPr lang="en-US" sz="1600">
                          <a:solidFill>
                            <a:schemeClr val="dk1"/>
                          </a:solidFill>
                        </a:rPr>
                        <a:t>绿键)</a:t>
                      </a:r>
                      <a:endParaRPr sz="1600" b="1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07" name="Google Shape;207;p11"/>
          <p:cNvSpPr/>
          <p:nvPr/>
        </p:nvSpPr>
        <p:spPr>
          <a:xfrm>
            <a:off x="7020670" y="3409165"/>
            <a:ext cx="590550" cy="261938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STEP 8</a:t>
            </a:r>
            <a:endParaRPr sz="1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08" name="Google Shape;208;p11"/>
          <p:cNvGrpSpPr/>
          <p:nvPr/>
        </p:nvGrpSpPr>
        <p:grpSpPr>
          <a:xfrm>
            <a:off x="6371816" y="3734546"/>
            <a:ext cx="2147363" cy="1282517"/>
            <a:chOff x="6444963" y="5298723"/>
            <a:chExt cx="2016224" cy="1039175"/>
          </a:xfrm>
        </p:grpSpPr>
        <p:sp>
          <p:nvSpPr>
            <p:cNvPr id="209" name="Google Shape;209;p11"/>
            <p:cNvSpPr/>
            <p:nvPr/>
          </p:nvSpPr>
          <p:spPr>
            <a:xfrm>
              <a:off x="6444963" y="5298723"/>
              <a:ext cx="2016224" cy="927854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" name="Google Shape;210;p11"/>
            <p:cNvSpPr txBox="1"/>
            <p:nvPr/>
          </p:nvSpPr>
          <p:spPr>
            <a:xfrm>
              <a:off x="6558711" y="5337842"/>
              <a:ext cx="1830192" cy="10000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BAL AMT:  $ 2.00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MAX REDEEM: $ 2.00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BLOCK: $ 0.01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PRESS YELLOW TO SKIP?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INPUT REDEEM AMT: 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                   $          1.00</a:t>
              </a:r>
              <a:endParaRPr/>
            </a:p>
          </p:txBody>
        </p:sp>
      </p:grpSp>
      <p:sp>
        <p:nvSpPr>
          <p:cNvPr id="211" name="Google Shape;211;p11"/>
          <p:cNvSpPr/>
          <p:nvPr/>
        </p:nvSpPr>
        <p:spPr>
          <a:xfrm>
            <a:off x="6813221" y="1874738"/>
            <a:ext cx="797999" cy="238125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STEP 7</a:t>
            </a:r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12" name="Google Shape;212;p11"/>
          <p:cNvGrpSpPr/>
          <p:nvPr/>
        </p:nvGrpSpPr>
        <p:grpSpPr>
          <a:xfrm>
            <a:off x="6309918" y="2191164"/>
            <a:ext cx="2016225" cy="1145128"/>
            <a:chOff x="4139952" y="5072030"/>
            <a:chExt cx="2086247" cy="1232804"/>
          </a:xfrm>
        </p:grpSpPr>
        <p:sp>
          <p:nvSpPr>
            <p:cNvPr id="213" name="Google Shape;213;p11"/>
            <p:cNvSpPr/>
            <p:nvPr/>
          </p:nvSpPr>
          <p:spPr>
            <a:xfrm>
              <a:off x="4139952" y="5072030"/>
              <a:ext cx="2086247" cy="1232804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" name="Google Shape;214;p11"/>
            <p:cNvSpPr txBox="1"/>
            <p:nvPr/>
          </p:nvSpPr>
          <p:spPr>
            <a:xfrm>
              <a:off x="4329353" y="5190372"/>
              <a:ext cx="1747272" cy="101566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REDEEM / ISSUE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UPDATED POINTS BAL 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$                 19,743.11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REDEEM YES OR NO 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GREEN KEY 🡪 YES 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YELLOW 🡪 NO</a:t>
              </a:r>
              <a:endParaRPr sz="1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15" name="Google Shape;215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56176" y="730997"/>
            <a:ext cx="2362200" cy="1145128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11"/>
          <p:cNvSpPr txBox="1"/>
          <p:nvPr/>
        </p:nvSpPr>
        <p:spPr>
          <a:xfrm>
            <a:off x="6473013" y="874675"/>
            <a:ext cx="1800200" cy="83099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ISSUE ONLY 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US" sz="1200" b="1">
                <a:solidFill>
                  <a:schemeClr val="dk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REDEEM / ISSUE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VOID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BAL INQ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2"/>
          <p:cNvSpPr txBox="1">
            <a:spLocks noGrp="1"/>
          </p:cNvSpPr>
          <p:nvPr>
            <p:ph type="title"/>
          </p:nvPr>
        </p:nvSpPr>
        <p:spPr>
          <a:xfrm>
            <a:off x="457200" y="353661"/>
            <a:ext cx="7067128" cy="502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/>
              <a:t>LINKPOINTS Award and Redeem Receipt</a:t>
            </a:r>
            <a:endParaRPr/>
          </a:p>
        </p:txBody>
      </p:sp>
      <p:sp>
        <p:nvSpPr>
          <p:cNvPr id="222" name="Google Shape;222;p12"/>
          <p:cNvSpPr/>
          <p:nvPr/>
        </p:nvSpPr>
        <p:spPr>
          <a:xfrm>
            <a:off x="457200" y="1124744"/>
            <a:ext cx="5554960" cy="4524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Based on Receipts Shown, 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SCHEME</a:t>
            </a: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$2 = 1 </a:t>
            </a:r>
            <a:r>
              <a:rPr lang="en-US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LinkPoints</a:t>
            </a: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Transaction Amount</a:t>
            </a: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$10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ISSUE LINKPOINTS</a:t>
            </a: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5.00 LINKPOINTS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REDEMPTION OF LINKPOINTS</a:t>
            </a: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$1 (100 LPS)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Balance Amount to collect from member</a:t>
            </a: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$9 = $10 - $1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Transaction Amount</a:t>
            </a: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$10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Member pay to Merchant</a:t>
            </a: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$9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NTUC Link pay to Merchant</a:t>
            </a: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$1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Total Amount Merchant receive</a:t>
            </a: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$10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3" name="Google Shape;223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64560" y="1008948"/>
            <a:ext cx="2390775" cy="42386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8511B01-90CA-013C-C580-6FFEBFBAD31F}"/>
              </a:ext>
            </a:extLst>
          </p:cNvPr>
          <p:cNvSpPr/>
          <p:nvPr/>
        </p:nvSpPr>
        <p:spPr>
          <a:xfrm>
            <a:off x="7836195" y="4029739"/>
            <a:ext cx="542261" cy="21265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SG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5.00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3"/>
          <p:cNvSpPr txBox="1">
            <a:spLocks noGrp="1"/>
          </p:cNvSpPr>
          <p:nvPr>
            <p:ph type="title"/>
          </p:nvPr>
        </p:nvSpPr>
        <p:spPr>
          <a:xfrm>
            <a:off x="522350" y="88826"/>
            <a:ext cx="7344300" cy="6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-US" sz="3000"/>
              <a:t>LINKPOINTS VOID</a:t>
            </a:r>
            <a:endParaRPr sz="3000"/>
          </a:p>
        </p:txBody>
      </p:sp>
      <p:graphicFrame>
        <p:nvGraphicFramePr>
          <p:cNvPr id="229" name="Google Shape;229;p13"/>
          <p:cNvGraphicFramePr/>
          <p:nvPr/>
        </p:nvGraphicFramePr>
        <p:xfrm>
          <a:off x="172570" y="1975821"/>
          <a:ext cx="4015825" cy="4877145"/>
        </p:xfrm>
        <a:graphic>
          <a:graphicData uri="http://schemas.openxmlformats.org/drawingml/2006/table">
            <a:tbl>
              <a:tblPr firstRow="1" bandRow="1">
                <a:noFill/>
                <a:tableStyleId>{8E886B5B-CF85-4524-97D6-EDD9DF4F51D0}</a:tableStyleId>
              </a:tblPr>
              <a:tblGrid>
                <a:gridCol w="4015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5154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900" b="0">
                          <a:solidFill>
                            <a:schemeClr val="dk1"/>
                          </a:solidFill>
                        </a:rPr>
                        <a:t>Step 1. At NETS KeyPad Press </a:t>
                      </a:r>
                      <a:r>
                        <a:rPr lang="en-US" sz="1900">
                          <a:solidFill>
                            <a:schemeClr val="dk1"/>
                          </a:solidFill>
                        </a:rPr>
                        <a:t>white button</a:t>
                      </a:r>
                      <a:endParaRPr sz="19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US" sz="1900" b="0">
                          <a:solidFill>
                            <a:schemeClr val="dk1"/>
                          </a:solidFill>
                        </a:rPr>
                        <a:t>Step 2.  On screen press right Arrow for next page</a:t>
                      </a:r>
                      <a:endParaRPr sz="1300" b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US" sz="1900" b="0">
                          <a:solidFill>
                            <a:schemeClr val="dk1"/>
                          </a:solidFill>
                        </a:rPr>
                        <a:t>Step 3.  Press  ‘</a:t>
                      </a:r>
                      <a:r>
                        <a:rPr lang="en-US" sz="1900">
                          <a:solidFill>
                            <a:schemeClr val="dk1"/>
                          </a:solidFill>
                        </a:rPr>
                        <a:t>ULink</a:t>
                      </a:r>
                      <a:r>
                        <a:rPr lang="en-US" sz="1900" b="0">
                          <a:solidFill>
                            <a:schemeClr val="dk1"/>
                          </a:solidFill>
                        </a:rPr>
                        <a:t>’</a:t>
                      </a:r>
                      <a:endParaRPr sz="1300" b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US" sz="1900" b="0">
                          <a:solidFill>
                            <a:schemeClr val="dk1"/>
                          </a:solidFill>
                        </a:rPr>
                        <a:t>Step 4.  Press ‘</a:t>
                      </a:r>
                      <a:r>
                        <a:rPr lang="en-US" sz="1900">
                          <a:solidFill>
                            <a:schemeClr val="dk1"/>
                          </a:solidFill>
                        </a:rPr>
                        <a:t>1 - LINK’</a:t>
                      </a:r>
                      <a:endParaRPr sz="19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US" sz="1900" b="0">
                          <a:solidFill>
                            <a:schemeClr val="dk1"/>
                          </a:solidFill>
                        </a:rPr>
                        <a:t>Step 5.  Press  ‘</a:t>
                      </a:r>
                      <a:r>
                        <a:rPr lang="en-US" sz="1900">
                          <a:solidFill>
                            <a:schemeClr val="dk1"/>
                          </a:solidFill>
                        </a:rPr>
                        <a:t>VOID</a:t>
                      </a:r>
                      <a:r>
                        <a:rPr lang="en-US" sz="1900" b="0">
                          <a:solidFill>
                            <a:schemeClr val="dk1"/>
                          </a:solidFill>
                        </a:rPr>
                        <a:t>’</a:t>
                      </a:r>
                      <a:endParaRPr sz="1900" b="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US" sz="1900" b="0">
                          <a:solidFill>
                            <a:schemeClr val="dk1"/>
                          </a:solidFill>
                        </a:rPr>
                        <a:t>Step 6. Swipe/insert/tap member’s card</a:t>
                      </a:r>
                      <a:endParaRPr sz="1900" b="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US" sz="1900" b="0">
                          <a:solidFill>
                            <a:schemeClr val="dk1"/>
                          </a:solidFill>
                        </a:rPr>
                        <a:t>Step 7. Enter </a:t>
                      </a:r>
                      <a:r>
                        <a:rPr lang="en-US" sz="1900">
                          <a:solidFill>
                            <a:schemeClr val="dk1"/>
                          </a:solidFill>
                        </a:rPr>
                        <a:t>TRACE </a:t>
                      </a:r>
                      <a:r>
                        <a:rPr lang="en-US" sz="1900" b="0">
                          <a:solidFill>
                            <a:schemeClr val="dk1"/>
                          </a:solidFill>
                        </a:rPr>
                        <a:t>number (Trace number can be found on the receipt)</a:t>
                      </a:r>
                      <a:endParaRPr sz="1900" b="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US" sz="1900" b="0">
                          <a:solidFill>
                            <a:schemeClr val="dk1"/>
                          </a:solidFill>
                        </a:rPr>
                        <a:t>Step 8. Press green button to enter</a:t>
                      </a:r>
                      <a:endParaRPr sz="1900" b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109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30" name="Google Shape;230;p13"/>
          <p:cNvSpPr txBox="1"/>
          <p:nvPr/>
        </p:nvSpPr>
        <p:spPr>
          <a:xfrm>
            <a:off x="115950" y="582239"/>
            <a:ext cx="8813400" cy="15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Scenario</a:t>
            </a:r>
            <a:endParaRPr sz="13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Cashier already completed LINKPOINTS Transactions and </a:t>
            </a:r>
            <a:endParaRPr sz="13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- Cashier makes a mistake for the LINKPOINTS (key wrong amount)</a:t>
            </a:r>
            <a:endParaRPr sz="13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- Customer decides to cancel purchase / add more items</a:t>
            </a:r>
            <a:endParaRPr sz="13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Cashier need to VOID LINKPOINTS Transactions and re-do LINKPOINTS (if required)</a:t>
            </a:r>
            <a:endParaRPr sz="1300"/>
          </a:p>
        </p:txBody>
      </p:sp>
      <p:sp>
        <p:nvSpPr>
          <p:cNvPr id="231" name="Google Shape;231;p13"/>
          <p:cNvSpPr txBox="1"/>
          <p:nvPr/>
        </p:nvSpPr>
        <p:spPr>
          <a:xfrm>
            <a:off x="217936" y="5642281"/>
            <a:ext cx="8607092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Void can only be done when member’s card is still present and before Settlement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Otherwise, need to submit via Manual Transaction Adjustment Form (MTA)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*Input </a:t>
            </a:r>
            <a:r>
              <a:rPr lang="en-US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TRACE NO </a:t>
            </a: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without the zeros at the front</a:t>
            </a:r>
            <a:endParaRPr/>
          </a:p>
        </p:txBody>
      </p:sp>
      <p:pic>
        <p:nvPicPr>
          <p:cNvPr id="232" name="Google Shape;232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26238" y="2269813"/>
            <a:ext cx="2505075" cy="3609975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13"/>
          <p:cNvSpPr/>
          <p:nvPr/>
        </p:nvSpPr>
        <p:spPr>
          <a:xfrm>
            <a:off x="8449128" y="2757413"/>
            <a:ext cx="375900" cy="2709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4" name="Google Shape;234;p13"/>
          <p:cNvPicPr preferRelativeResize="0"/>
          <p:nvPr/>
        </p:nvPicPr>
        <p:blipFill rotWithShape="1">
          <a:blip r:embed="rId4">
            <a:alphaModFix/>
          </a:blip>
          <a:srcRect t="1739" r="5150"/>
          <a:stretch/>
        </p:blipFill>
        <p:spPr>
          <a:xfrm>
            <a:off x="4285525" y="2306700"/>
            <a:ext cx="1743600" cy="21251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5" name="Google Shape;235;p13"/>
          <p:cNvCxnSpPr/>
          <p:nvPr/>
        </p:nvCxnSpPr>
        <p:spPr>
          <a:xfrm flipH="1">
            <a:off x="5575259" y="3028334"/>
            <a:ext cx="2186700" cy="40560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stealth" w="med" len="med"/>
          </a:ln>
        </p:spPr>
      </p:cxnSp>
      <p:pic>
        <p:nvPicPr>
          <p:cNvPr id="236" name="Google Shape;23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71475" y="148023"/>
            <a:ext cx="1659850" cy="20278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A4C5E64-36BF-7768-E2C0-E942AAE09651}"/>
              </a:ext>
            </a:extLst>
          </p:cNvPr>
          <p:cNvSpPr/>
          <p:nvPr/>
        </p:nvSpPr>
        <p:spPr>
          <a:xfrm>
            <a:off x="7942521" y="5390707"/>
            <a:ext cx="595423" cy="24094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SG" dirty="0"/>
              <a:t>5.50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4"/>
          <p:cNvSpPr txBox="1">
            <a:spLocks noGrp="1"/>
          </p:cNvSpPr>
          <p:nvPr>
            <p:ph type="title"/>
          </p:nvPr>
        </p:nvSpPr>
        <p:spPr>
          <a:xfrm>
            <a:off x="251520" y="265955"/>
            <a:ext cx="7067128" cy="6251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-US"/>
              <a:t>LINKPOINTS </a:t>
            </a:r>
            <a:r>
              <a:rPr lang="en-US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取消</a:t>
            </a:r>
            <a:endParaRPr/>
          </a:p>
        </p:txBody>
      </p:sp>
      <p:graphicFrame>
        <p:nvGraphicFramePr>
          <p:cNvPr id="245" name="Google Shape;245;p14"/>
          <p:cNvGraphicFramePr/>
          <p:nvPr>
            <p:extLst>
              <p:ext uri="{D42A27DB-BD31-4B8C-83A1-F6EECF244321}">
                <p14:modId xmlns:p14="http://schemas.microsoft.com/office/powerpoint/2010/main" val="2693070480"/>
              </p:ext>
            </p:extLst>
          </p:nvPr>
        </p:nvGraphicFramePr>
        <p:xfrm>
          <a:off x="168395" y="2377085"/>
          <a:ext cx="3395500" cy="3915301"/>
        </p:xfrm>
        <a:graphic>
          <a:graphicData uri="http://schemas.openxmlformats.org/drawingml/2006/table">
            <a:tbl>
              <a:tblPr firstRow="1" bandRow="1">
                <a:noFill/>
                <a:tableStyleId>{8E886B5B-CF85-4524-97D6-EDD9DF4F51D0}</a:tableStyleId>
              </a:tblPr>
              <a:tblGrid>
                <a:gridCol w="3395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36182">
                <a:tc>
                  <a:txBody>
                    <a:bodyPr/>
                    <a:lstStyle/>
                    <a:p>
                      <a:pPr marL="228600" marR="0" lvl="0" indent="-22860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AutoNum type="arabicParenR"/>
                      </a:pPr>
                      <a:r>
                        <a:rPr lang="en-US" sz="1600" b="0" dirty="0" err="1">
                          <a:solidFill>
                            <a:schemeClr val="dk1"/>
                          </a:solidFill>
                        </a:rPr>
                        <a:t>在键盘上</a:t>
                      </a:r>
                      <a:r>
                        <a:rPr lang="en-US" sz="1600" b="0" dirty="0">
                          <a:solidFill>
                            <a:schemeClr val="dk1"/>
                          </a:solidFill>
                        </a:rPr>
                        <a:t> 按 </a:t>
                      </a:r>
                      <a:r>
                        <a:rPr lang="en-US" sz="1600" b="1" dirty="0">
                          <a:solidFill>
                            <a:schemeClr val="dk1"/>
                          </a:solidFill>
                        </a:rPr>
                        <a:t>F </a:t>
                      </a:r>
                      <a:r>
                        <a:rPr lang="en-US" sz="1600" b="0" dirty="0" err="1">
                          <a:solidFill>
                            <a:schemeClr val="dk1"/>
                          </a:solidFill>
                        </a:rPr>
                        <a:t>转到主页面</a:t>
                      </a:r>
                      <a:endParaRPr dirty="0"/>
                    </a:p>
                    <a:p>
                      <a:pPr marL="228600" marR="0" lvl="0" indent="-22860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AutoNum type="arabicParenR"/>
                      </a:pPr>
                      <a:r>
                        <a:rPr lang="en-US" sz="1600" b="0" dirty="0" err="1">
                          <a:solidFill>
                            <a:schemeClr val="dk1"/>
                          </a:solidFill>
                        </a:rPr>
                        <a:t>在屏幕上</a:t>
                      </a:r>
                      <a:r>
                        <a:rPr lang="en-US" sz="1600" b="0" dirty="0">
                          <a:solidFill>
                            <a:schemeClr val="dk1"/>
                          </a:solidFill>
                        </a:rPr>
                        <a:t> 按 </a:t>
                      </a:r>
                      <a:r>
                        <a:rPr lang="en-US" sz="1600" b="1" dirty="0">
                          <a:solidFill>
                            <a:schemeClr val="dk1"/>
                          </a:solidFill>
                        </a:rPr>
                        <a:t>3 “Plus!”             2a-</a:t>
                      </a:r>
                      <a:r>
                        <a:rPr lang="en-US" sz="1600" b="0" dirty="0">
                          <a:solidFill>
                            <a:schemeClr val="dk1"/>
                          </a:solidFill>
                        </a:rPr>
                        <a:t>在屏幕上 按 </a:t>
                      </a:r>
                      <a:r>
                        <a:rPr lang="en-US" sz="1600" b="1" dirty="0">
                          <a:solidFill>
                            <a:schemeClr val="dk1"/>
                          </a:solidFill>
                        </a:rPr>
                        <a:t>1 “LINK”</a:t>
                      </a:r>
                      <a:endParaRPr sz="1600" b="1" dirty="0">
                        <a:solidFill>
                          <a:schemeClr val="dk1"/>
                        </a:solidFill>
                      </a:endParaRPr>
                    </a:p>
                    <a:p>
                      <a:pPr marL="228600" marR="0" lvl="0" indent="-22860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AutoNum type="arabicParenR"/>
                      </a:pPr>
                      <a:r>
                        <a:rPr lang="en-US" sz="1600" b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选 </a:t>
                      </a:r>
                      <a:r>
                        <a:rPr lang="en-US" sz="16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 “VOID” (</a:t>
                      </a:r>
                      <a:r>
                        <a:rPr lang="en-US" sz="1600" b="1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取消</a:t>
                      </a:r>
                      <a:r>
                        <a:rPr lang="en-US" sz="16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)</a:t>
                      </a:r>
                      <a:endParaRPr dirty="0"/>
                    </a:p>
                    <a:p>
                      <a:pPr marL="228600" marR="0" lvl="0" indent="-22860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AutoNum type="arabicParenR"/>
                      </a:pPr>
                      <a:r>
                        <a:rPr lang="en-US" sz="1600" b="0" dirty="0" err="1">
                          <a:solidFill>
                            <a:schemeClr val="dk1"/>
                          </a:solidFill>
                        </a:rPr>
                        <a:t>屏幕</a:t>
                      </a:r>
                      <a:r>
                        <a:rPr lang="en-US" sz="1600" b="0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显示</a:t>
                      </a:r>
                      <a:r>
                        <a:rPr lang="en-US" sz="1600" b="1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INSERT</a:t>
                      </a:r>
                      <a:r>
                        <a:rPr lang="en-US" sz="16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/SWIPE </a:t>
                      </a:r>
                      <a:r>
                        <a:rPr lang="en-US" sz="1600" b="0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并进行刷卡</a:t>
                      </a:r>
                      <a:endParaRPr sz="16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228600" marR="0" lvl="0" indent="-22860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libri"/>
                        <a:buAutoNum type="arabicParenR"/>
                      </a:pP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输</a:t>
                      </a:r>
                      <a:r>
                        <a:rPr lang="en-US" sz="1600" b="0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入</a:t>
                      </a:r>
                      <a:r>
                        <a:rPr lang="en-US" sz="1600" b="1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TRACE</a:t>
                      </a:r>
                      <a:r>
                        <a:rPr lang="en-US" sz="16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NO (2)「</a:t>
                      </a:r>
                      <a:r>
                        <a:rPr lang="en-US" sz="1600" b="1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输入交易编号</a:t>
                      </a:r>
                      <a:r>
                        <a:rPr lang="en-US" sz="16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6</a:t>
                      </a:r>
                      <a:endParaRPr sz="1600" b="1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228600" marR="0" lvl="0" indent="-22860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AutoNum type="arabicParenR"/>
                      </a:pPr>
                      <a:r>
                        <a:rPr lang="en-US" sz="1600" b="0" dirty="0">
                          <a:solidFill>
                            <a:schemeClr val="dk1"/>
                          </a:solidFill>
                        </a:rPr>
                        <a:t>按 </a:t>
                      </a:r>
                      <a:r>
                        <a:rPr lang="en-US" sz="16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ENTER</a:t>
                      </a:r>
                      <a:r>
                        <a:rPr lang="en-US" sz="1600" b="1" dirty="0">
                          <a:solidFill>
                            <a:schemeClr val="dk1"/>
                          </a:solidFill>
                        </a:rPr>
                        <a:t>(</a:t>
                      </a:r>
                      <a:r>
                        <a:rPr lang="en-US" sz="1600" dirty="0" err="1">
                          <a:solidFill>
                            <a:schemeClr val="dk1"/>
                          </a:solidFill>
                        </a:rPr>
                        <a:t>绿键</a:t>
                      </a:r>
                      <a:r>
                        <a:rPr lang="en-US" sz="1600" dirty="0">
                          <a:solidFill>
                            <a:schemeClr val="dk1"/>
                          </a:solidFill>
                        </a:rPr>
                        <a:t>)</a:t>
                      </a:r>
                      <a:endParaRPr sz="1600" b="1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3794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47" name="Google Shape;247;p14"/>
          <p:cNvSpPr/>
          <p:nvPr/>
        </p:nvSpPr>
        <p:spPr>
          <a:xfrm>
            <a:off x="4302977" y="4229232"/>
            <a:ext cx="590550" cy="238125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STEP 6</a:t>
            </a:r>
            <a:endParaRPr sz="1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14"/>
          <p:cNvSpPr/>
          <p:nvPr/>
        </p:nvSpPr>
        <p:spPr>
          <a:xfrm>
            <a:off x="5055675" y="3544823"/>
            <a:ext cx="375797" cy="270999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14"/>
          <p:cNvSpPr/>
          <p:nvPr/>
        </p:nvSpPr>
        <p:spPr>
          <a:xfrm>
            <a:off x="8578998" y="2906318"/>
            <a:ext cx="375797" cy="270999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50" name="Google Shape;250;p14"/>
          <p:cNvCxnSpPr/>
          <p:nvPr/>
        </p:nvCxnSpPr>
        <p:spPr>
          <a:xfrm flipH="1">
            <a:off x="5207038" y="3257577"/>
            <a:ext cx="2367349" cy="1870921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251" name="Google Shape;251;p14"/>
          <p:cNvSpPr txBox="1"/>
          <p:nvPr/>
        </p:nvSpPr>
        <p:spPr>
          <a:xfrm>
            <a:off x="307448" y="5821066"/>
            <a:ext cx="8435280" cy="86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u="sng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注意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只有当会员卡仍然在场和进行</a:t>
            </a: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Settlement之前</a:t>
            </a: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才能进行取消交易</a:t>
            </a: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否则，需要通过提交</a:t>
            </a: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Manual Transaction Adjustment Form (MTA)</a:t>
            </a: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14"/>
          <p:cNvSpPr txBox="1"/>
          <p:nvPr/>
        </p:nvSpPr>
        <p:spPr>
          <a:xfrm>
            <a:off x="251520" y="776646"/>
            <a:ext cx="8435280" cy="1600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u="sng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情形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收银员已经完成LINKPOINTS交易和         </a:t>
            </a:r>
            <a:endParaRPr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─"/>
            </a:pPr>
            <a:r>
              <a:rPr lang="en-US" sz="16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收银员对LINKPOINTS犯了一个错误 (因输入错的金额)</a:t>
            </a:r>
            <a:endParaRPr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─"/>
            </a:pPr>
            <a:r>
              <a:rPr lang="en-US" sz="16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会员想取消交易 / 添加更多购买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收银员该取消 LINKPOINTS交易 并重做LINKPOINTS (如果需要)</a:t>
            </a:r>
            <a:endParaRPr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" name="Google Shape;232;p13">
            <a:extLst>
              <a:ext uri="{FF2B5EF4-FFF2-40B4-BE49-F238E27FC236}">
                <a16:creationId xmlns:a16="http://schemas.microsoft.com/office/drawing/2014/main" id="{C246E6B8-4FA2-AAB6-510D-65C0C20E61DF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81725" y="2443662"/>
            <a:ext cx="2505075" cy="3609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234;p13">
            <a:extLst>
              <a:ext uri="{FF2B5EF4-FFF2-40B4-BE49-F238E27FC236}">
                <a16:creationId xmlns:a16="http://schemas.microsoft.com/office/drawing/2014/main" id="{C4F8DF9A-ADC3-A21D-EC7D-F25D4BAED9B9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t="1739" r="5150"/>
          <a:stretch/>
        </p:blipFill>
        <p:spPr>
          <a:xfrm>
            <a:off x="4116497" y="2901084"/>
            <a:ext cx="1743600" cy="21251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A0DE5A0-A12F-87B2-132E-449B4332197F}"/>
              </a:ext>
            </a:extLst>
          </p:cNvPr>
          <p:cNvSpPr/>
          <p:nvPr/>
        </p:nvSpPr>
        <p:spPr>
          <a:xfrm>
            <a:off x="7985051" y="5518298"/>
            <a:ext cx="701749" cy="26368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SG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5.50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5"/>
          <p:cNvSpPr txBox="1">
            <a:spLocks noGrp="1"/>
          </p:cNvSpPr>
          <p:nvPr>
            <p:ph type="title"/>
          </p:nvPr>
        </p:nvSpPr>
        <p:spPr>
          <a:xfrm>
            <a:off x="457200" y="274639"/>
            <a:ext cx="7067128" cy="490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/>
              <a:t>LINKPOINTS REPRINT</a:t>
            </a:r>
            <a:endParaRPr/>
          </a:p>
        </p:txBody>
      </p:sp>
      <p:sp>
        <p:nvSpPr>
          <p:cNvPr id="260" name="Google Shape;260;p15"/>
          <p:cNvSpPr txBox="1"/>
          <p:nvPr/>
        </p:nvSpPr>
        <p:spPr>
          <a:xfrm>
            <a:off x="359095" y="810667"/>
            <a:ext cx="87849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Scenario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Terminal runs out of paper while printing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Lost of LinkPoints receipts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61" name="Google Shape;261;p15"/>
          <p:cNvGraphicFramePr/>
          <p:nvPr/>
        </p:nvGraphicFramePr>
        <p:xfrm>
          <a:off x="489223" y="1772816"/>
          <a:ext cx="4761875" cy="5137579"/>
        </p:xfrm>
        <a:graphic>
          <a:graphicData uri="http://schemas.openxmlformats.org/drawingml/2006/table">
            <a:tbl>
              <a:tblPr firstRow="1" bandRow="1">
                <a:noFill/>
                <a:tableStyleId>{8E886B5B-CF85-4524-97D6-EDD9DF4F51D0}</a:tableStyleId>
              </a:tblPr>
              <a:tblGrid>
                <a:gridCol w="4761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755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>
                          <a:solidFill>
                            <a:schemeClr val="dk1"/>
                          </a:solidFill>
                        </a:rPr>
                        <a:t>Step 1. At NETS KeyPad Press </a:t>
                      </a:r>
                      <a:r>
                        <a:rPr lang="en-US" sz="2000">
                          <a:solidFill>
                            <a:schemeClr val="dk1"/>
                          </a:solidFill>
                        </a:rPr>
                        <a:t>white button</a:t>
                      </a:r>
                      <a:endParaRPr sz="20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>
                          <a:solidFill>
                            <a:schemeClr val="dk1"/>
                          </a:solidFill>
                        </a:rPr>
                        <a:t>Step 2.  On screen press right Arrow for next page</a:t>
                      </a:r>
                      <a:endParaRPr b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>
                          <a:solidFill>
                            <a:schemeClr val="dk1"/>
                          </a:solidFill>
                        </a:rPr>
                        <a:t>Step 3.  Press  ‘</a:t>
                      </a:r>
                      <a:r>
                        <a:rPr lang="en-US" sz="2000">
                          <a:solidFill>
                            <a:schemeClr val="dk1"/>
                          </a:solidFill>
                        </a:rPr>
                        <a:t>ULink</a:t>
                      </a:r>
                      <a:r>
                        <a:rPr lang="en-US" sz="2000" b="0">
                          <a:solidFill>
                            <a:schemeClr val="dk1"/>
                          </a:solidFill>
                        </a:rPr>
                        <a:t>’</a:t>
                      </a:r>
                      <a:endParaRPr b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>
                          <a:solidFill>
                            <a:schemeClr val="dk1"/>
                          </a:solidFill>
                        </a:rPr>
                        <a:t>Step 4.  Press 1 - LINK</a:t>
                      </a:r>
                      <a:endParaRPr sz="2000" b="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>
                          <a:solidFill>
                            <a:schemeClr val="dk1"/>
                          </a:solidFill>
                        </a:rPr>
                        <a:t>Step 5.  Press  ‘</a:t>
                      </a:r>
                      <a:r>
                        <a:rPr lang="en-US" sz="2000">
                          <a:solidFill>
                            <a:schemeClr val="dk1"/>
                          </a:solidFill>
                        </a:rPr>
                        <a:t>Reprint’</a:t>
                      </a:r>
                      <a:endParaRPr sz="2000" b="0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0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b="0">
                          <a:solidFill>
                            <a:schemeClr val="dk1"/>
                          </a:solidFill>
                        </a:rPr>
                        <a:t>Select based on Choice               </a:t>
                      </a:r>
                      <a:endParaRPr/>
                    </a:p>
                    <a:p>
                      <a:pPr marL="685800" marR="0" lvl="1" indent="-22860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900"/>
                        <a:buFont typeface="Calibri"/>
                        <a:buAutoNum type="arabicParenR"/>
                      </a:pPr>
                      <a:r>
                        <a:rPr lang="en-US" sz="1900" b="1" u="none" strike="noStrike" cap="none">
                          <a:solidFill>
                            <a:schemeClr val="dk1"/>
                          </a:solidFill>
                        </a:rPr>
                        <a:t>LAST RECEIPT</a:t>
                      </a:r>
                      <a:endParaRPr/>
                    </a:p>
                    <a:p>
                      <a:pPr marL="685800" marR="0" lvl="1" indent="-22860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900"/>
                        <a:buFont typeface="Calibri"/>
                        <a:buAutoNum type="arabicParenR"/>
                      </a:pPr>
                      <a:r>
                        <a:rPr lang="en-US" sz="1900" b="1" u="none" strike="noStrike" cap="none">
                          <a:solidFill>
                            <a:schemeClr val="dk1"/>
                          </a:solidFill>
                        </a:rPr>
                        <a:t>ANY RECEIPT (Input TRACE NO)</a:t>
                      </a:r>
                      <a:endParaRPr/>
                    </a:p>
                    <a:p>
                      <a:pPr marL="685800" marR="0" lvl="1" indent="-22860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900"/>
                        <a:buFont typeface="Calibri"/>
                        <a:buAutoNum type="arabicParenR"/>
                      </a:pPr>
                      <a:r>
                        <a:rPr lang="en-US" sz="1900" b="1" u="none" strike="noStrike" cap="none">
                          <a:solidFill>
                            <a:schemeClr val="dk1"/>
                          </a:solidFill>
                        </a:rPr>
                        <a:t>LAST SETTLEMENT RECEIPT</a:t>
                      </a:r>
                      <a:endParaRPr sz="19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76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62" name="Google Shape;26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05023" y="1528567"/>
            <a:ext cx="2019300" cy="2781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6"/>
          <p:cNvSpPr txBox="1">
            <a:spLocks noGrp="1"/>
          </p:cNvSpPr>
          <p:nvPr>
            <p:ph type="title"/>
          </p:nvPr>
        </p:nvSpPr>
        <p:spPr>
          <a:xfrm>
            <a:off x="457200" y="274639"/>
            <a:ext cx="7067128" cy="490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</a:pPr>
            <a:r>
              <a:rPr lang="en-US">
                <a:solidFill>
                  <a:srgbClr val="000000"/>
                </a:solidFill>
              </a:rPr>
              <a:t>收据 </a:t>
            </a:r>
            <a:r>
              <a:rPr lang="en-US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重印</a:t>
            </a:r>
            <a:endParaRPr/>
          </a:p>
        </p:txBody>
      </p:sp>
      <p:sp>
        <p:nvSpPr>
          <p:cNvPr id="268" name="Google Shape;268;p16"/>
          <p:cNvSpPr txBox="1"/>
          <p:nvPr/>
        </p:nvSpPr>
        <p:spPr>
          <a:xfrm>
            <a:off x="467546" y="772767"/>
            <a:ext cx="5029487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情形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-"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打印结算途中没纸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-"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收据遗失</a:t>
            </a:r>
            <a:endParaRPr/>
          </a:p>
        </p:txBody>
      </p:sp>
      <p:graphicFrame>
        <p:nvGraphicFramePr>
          <p:cNvPr id="269" name="Google Shape;269;p16"/>
          <p:cNvGraphicFramePr/>
          <p:nvPr/>
        </p:nvGraphicFramePr>
        <p:xfrm>
          <a:off x="489223" y="1772816"/>
          <a:ext cx="4389100" cy="5333942"/>
        </p:xfrm>
        <a:graphic>
          <a:graphicData uri="http://schemas.openxmlformats.org/drawingml/2006/table">
            <a:tbl>
              <a:tblPr firstRow="1" bandRow="1">
                <a:noFill/>
                <a:tableStyleId>{8E886B5B-CF85-4524-97D6-EDD9DF4F51D0}</a:tableStyleId>
              </a:tblPr>
              <a:tblGrid>
                <a:gridCol w="4389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98075">
                <a:tc>
                  <a:txBody>
                    <a:bodyPr/>
                    <a:lstStyle/>
                    <a:p>
                      <a:pPr marL="228600" marR="0" lvl="0" indent="-22860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AutoNum type="arabicParenR"/>
                      </a:pPr>
                      <a:r>
                        <a:rPr lang="en-US" sz="18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在键盘上 </a:t>
                      </a:r>
                      <a:r>
                        <a:rPr lang="en-US" sz="1800" b="0">
                          <a:solidFill>
                            <a:schemeClr val="dk1"/>
                          </a:solidFill>
                        </a:rPr>
                        <a:t>按 </a:t>
                      </a:r>
                      <a:r>
                        <a:rPr lang="en-US" sz="18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</a:t>
                      </a:r>
                      <a:r>
                        <a:rPr lang="en-US" sz="18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转到主页面</a:t>
                      </a:r>
                      <a:endParaRPr/>
                    </a:p>
                    <a:p>
                      <a:pPr marL="228600" marR="0" lvl="0" indent="-22860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AutoNum type="arabicParenR"/>
                      </a:pPr>
                      <a:r>
                        <a:rPr lang="en-US" sz="18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在</a:t>
                      </a:r>
                      <a:r>
                        <a:rPr lang="en-US" sz="1800" b="0">
                          <a:solidFill>
                            <a:schemeClr val="dk1"/>
                          </a:solidFill>
                        </a:rPr>
                        <a:t>屏幕</a:t>
                      </a:r>
                      <a:r>
                        <a:rPr lang="en-US" sz="18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上</a:t>
                      </a:r>
                      <a:r>
                        <a:rPr lang="en-US" sz="1800" b="0">
                          <a:solidFill>
                            <a:schemeClr val="dk1"/>
                          </a:solidFill>
                        </a:rPr>
                        <a:t>按 </a:t>
                      </a:r>
                      <a:r>
                        <a:rPr lang="en-US" sz="1800" b="1">
                          <a:solidFill>
                            <a:schemeClr val="dk1"/>
                          </a:solidFill>
                        </a:rPr>
                        <a:t>3 </a:t>
                      </a:r>
                      <a:r>
                        <a:rPr lang="en-US" sz="1800">
                          <a:solidFill>
                            <a:schemeClr val="dk1"/>
                          </a:solidFill>
                        </a:rPr>
                        <a:t>选择 </a:t>
                      </a:r>
                      <a:r>
                        <a:rPr lang="en-US" sz="1800" b="1">
                          <a:solidFill>
                            <a:schemeClr val="dk1"/>
                          </a:solidFill>
                        </a:rPr>
                        <a:t>“</a:t>
                      </a:r>
                      <a:r>
                        <a:rPr lang="en-US" sz="18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Plus!”                2a -</a:t>
                      </a:r>
                      <a:r>
                        <a:rPr lang="en-US" sz="18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在</a:t>
                      </a:r>
                      <a:r>
                        <a:rPr lang="en-US" sz="1800" b="0">
                          <a:solidFill>
                            <a:schemeClr val="dk1"/>
                          </a:solidFill>
                        </a:rPr>
                        <a:t>屏幕</a:t>
                      </a:r>
                      <a:r>
                        <a:rPr lang="en-US" sz="18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上</a:t>
                      </a:r>
                      <a:r>
                        <a:rPr lang="en-US" sz="1800" b="0">
                          <a:solidFill>
                            <a:schemeClr val="dk1"/>
                          </a:solidFill>
                        </a:rPr>
                        <a:t>按 </a:t>
                      </a:r>
                      <a:r>
                        <a:rPr lang="en-US" sz="1800" b="1">
                          <a:solidFill>
                            <a:schemeClr val="dk1"/>
                          </a:solidFill>
                        </a:rPr>
                        <a:t>1  </a:t>
                      </a:r>
                      <a:r>
                        <a:rPr lang="en-US" sz="1800">
                          <a:solidFill>
                            <a:schemeClr val="dk1"/>
                          </a:solidFill>
                        </a:rPr>
                        <a:t>选择 </a:t>
                      </a:r>
                      <a:r>
                        <a:rPr lang="en-US" sz="1800" b="1">
                          <a:solidFill>
                            <a:schemeClr val="dk1"/>
                          </a:solidFill>
                        </a:rPr>
                        <a:t> “LINK”</a:t>
                      </a:r>
                      <a:endParaRPr sz="1800" b="1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228600" marR="0" lvl="0" indent="-22860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AutoNum type="arabicParenR"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选 </a:t>
                      </a:r>
                      <a:r>
                        <a:rPr lang="en-US" sz="18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 </a:t>
                      </a:r>
                      <a:r>
                        <a:rPr lang="en-US" sz="1800">
                          <a:solidFill>
                            <a:schemeClr val="dk1"/>
                          </a:solidFill>
                        </a:rPr>
                        <a:t>选择 </a:t>
                      </a:r>
                      <a:r>
                        <a:rPr lang="en-US" sz="18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“REPRINT” （重印）</a:t>
                      </a:r>
                      <a:endParaRPr sz="18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228600" marR="0" lvl="0" indent="-22860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/>
                        <a:buAutoNum type="arabicParenR"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根据需求进行选择                </a:t>
                      </a:r>
                      <a:endParaRPr sz="1800" b="1" i="0" u="none" strike="noStrike" cap="non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685800" marR="0" lvl="1" indent="-22860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AutoNum type="arabicParenR"/>
                      </a:pPr>
                      <a:r>
                        <a:rPr lang="en-US" sz="16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LAST RECEIPT （最后一张收据）</a:t>
                      </a:r>
                      <a:endParaRPr/>
                    </a:p>
                    <a:p>
                      <a:pPr marL="457200" marR="0" lvl="1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libri"/>
                        <a:buNone/>
                      </a:pPr>
                      <a:r>
                        <a:rPr lang="en-US" sz="16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2) ANY RECEIPT (Input TRACE NO)</a:t>
                      </a:r>
                      <a:endParaRPr/>
                    </a:p>
                    <a:p>
                      <a:pPr marL="457200" marR="0" lvl="1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特定交易收据 「输入 交易编号」</a:t>
                      </a:r>
                      <a:endParaRPr/>
                    </a:p>
                    <a:p>
                      <a:pPr marL="457200" marR="0" lvl="1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Calibri"/>
                        <a:buNone/>
                      </a:pPr>
                      <a:r>
                        <a:rPr lang="en-US" sz="16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3) LAST SETTLEMENT RCPT</a:t>
                      </a:r>
                      <a:endParaRPr/>
                    </a:p>
                    <a:p>
                      <a:pPr marL="457200" marR="0" lvl="1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（最后结账收据 )</a:t>
                      </a:r>
                      <a:endParaRPr sz="16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980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70" name="Google Shape;270;p16"/>
          <p:cNvSpPr/>
          <p:nvPr/>
        </p:nvSpPr>
        <p:spPr>
          <a:xfrm>
            <a:off x="5273430" y="4274287"/>
            <a:ext cx="3065309" cy="2211573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p16"/>
          <p:cNvSpPr/>
          <p:nvPr/>
        </p:nvSpPr>
        <p:spPr>
          <a:xfrm>
            <a:off x="6337196" y="4582746"/>
            <a:ext cx="649605" cy="261936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STEP 5</a:t>
            </a:r>
            <a:endParaRPr sz="1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76" name="Google Shape;276;p16"/>
          <p:cNvGrpSpPr/>
          <p:nvPr/>
        </p:nvGrpSpPr>
        <p:grpSpPr>
          <a:xfrm>
            <a:off x="5710887" y="5014316"/>
            <a:ext cx="2202959" cy="1123314"/>
            <a:chOff x="5718122" y="3724864"/>
            <a:chExt cx="2051457" cy="1123314"/>
          </a:xfrm>
        </p:grpSpPr>
        <p:sp>
          <p:nvSpPr>
            <p:cNvPr id="277" name="Google Shape;277;p16"/>
            <p:cNvSpPr/>
            <p:nvPr/>
          </p:nvSpPr>
          <p:spPr>
            <a:xfrm>
              <a:off x="5718122" y="3724864"/>
              <a:ext cx="2051457" cy="111442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" name="Google Shape;278;p16"/>
            <p:cNvSpPr txBox="1"/>
            <p:nvPr/>
          </p:nvSpPr>
          <p:spPr>
            <a:xfrm>
              <a:off x="5796135" y="3861048"/>
              <a:ext cx="1973443" cy="9871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228600" marR="0" lvl="0" indent="-22860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Calibri"/>
                <a:buAutoNum type="arabicPeriod"/>
              </a:pPr>
              <a:r>
                <a:rPr lang="en-US" sz="10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LAST RECEIPT</a:t>
              </a:r>
              <a:endParaRPr/>
            </a:p>
            <a:p>
              <a:pPr marL="228600" marR="0" lvl="0" indent="-22860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Calibri"/>
                <a:buAutoNum type="arabicPeriod"/>
              </a:pPr>
              <a:r>
                <a:rPr lang="en-US" sz="10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ANY RECEIPT</a:t>
              </a:r>
              <a:endParaRPr/>
            </a:p>
            <a:p>
              <a:pPr marL="228600" marR="0" lvl="0" indent="-22860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Calibri"/>
                <a:buAutoNum type="arabicPeriod"/>
              </a:pPr>
              <a:r>
                <a:rPr lang="en-US" sz="10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LAST SETTLEMENT RCPT</a:t>
              </a:r>
              <a:endParaRPr/>
            </a:p>
          </p:txBody>
        </p:sp>
      </p:grpSp>
      <p:pic>
        <p:nvPicPr>
          <p:cNvPr id="14" name="Google Shape;262;p15">
            <a:extLst>
              <a:ext uri="{FF2B5EF4-FFF2-40B4-BE49-F238E27FC236}">
                <a16:creationId xmlns:a16="http://schemas.microsoft.com/office/drawing/2014/main" id="{27F33833-FD44-6D5E-7F80-71D91CC1CBEC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52348" y="1144757"/>
            <a:ext cx="2019300" cy="2781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7"/>
          <p:cNvSpPr txBox="1">
            <a:spLocks noGrp="1"/>
          </p:cNvSpPr>
          <p:nvPr>
            <p:ph type="title"/>
          </p:nvPr>
        </p:nvSpPr>
        <p:spPr>
          <a:xfrm>
            <a:off x="443250" y="1"/>
            <a:ext cx="69003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-US"/>
              <a:t>LINKPOINTS DETAIL REPORT (Optional)</a:t>
            </a:r>
            <a:endParaRPr/>
          </a:p>
        </p:txBody>
      </p:sp>
      <p:sp>
        <p:nvSpPr>
          <p:cNvPr id="284" name="Google Shape;284;p17"/>
          <p:cNvSpPr/>
          <p:nvPr/>
        </p:nvSpPr>
        <p:spPr>
          <a:xfrm>
            <a:off x="4918132" y="3044362"/>
            <a:ext cx="2988501" cy="2160239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Google Shape;285;p17"/>
          <p:cNvSpPr/>
          <p:nvPr/>
        </p:nvSpPr>
        <p:spPr>
          <a:xfrm>
            <a:off x="6086346" y="3217366"/>
            <a:ext cx="590550" cy="238125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STEP 4</a:t>
            </a:r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86" name="Google Shape;286;p17"/>
          <p:cNvGraphicFramePr/>
          <p:nvPr/>
        </p:nvGraphicFramePr>
        <p:xfrm>
          <a:off x="443239" y="2474965"/>
          <a:ext cx="4223375" cy="4098056"/>
        </p:xfrm>
        <a:graphic>
          <a:graphicData uri="http://schemas.openxmlformats.org/drawingml/2006/table">
            <a:tbl>
              <a:tblPr firstRow="1" bandRow="1">
                <a:noFill/>
                <a:tableStyleId>{8E886B5B-CF85-4524-97D6-EDD9DF4F51D0}</a:tableStyleId>
              </a:tblPr>
              <a:tblGrid>
                <a:gridCol w="4223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98075">
                <a:tc>
                  <a:txBody>
                    <a:bodyPr/>
                    <a:lstStyle/>
                    <a:p>
                      <a:pPr marL="228600" marR="0" lvl="0" indent="-22860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/>
                        <a:buAutoNum type="arabicParenR"/>
                      </a:pPr>
                      <a:r>
                        <a:rPr lang="en-US" sz="2000" b="0">
                          <a:solidFill>
                            <a:schemeClr val="dk1"/>
                          </a:solidFill>
                        </a:rPr>
                        <a:t>Press           </a:t>
                      </a:r>
                      <a:r>
                        <a:rPr lang="en-US" sz="2000" b="1">
                          <a:solidFill>
                            <a:schemeClr val="dk1"/>
                          </a:solidFill>
                        </a:rPr>
                        <a:t>F</a:t>
                      </a:r>
                      <a:endParaRPr/>
                    </a:p>
                    <a:p>
                      <a:pPr marL="228600" marR="0" lvl="0" indent="-22860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/>
                        <a:buAutoNum type="arabicParenR"/>
                      </a:pPr>
                      <a:r>
                        <a:rPr lang="en-US" sz="2000" b="0">
                          <a:solidFill>
                            <a:schemeClr val="dk1"/>
                          </a:solidFill>
                        </a:rPr>
                        <a:t>Press           </a:t>
                      </a:r>
                      <a:r>
                        <a:rPr lang="en-US" sz="2000" b="1">
                          <a:solidFill>
                            <a:schemeClr val="dk1"/>
                          </a:solidFill>
                        </a:rPr>
                        <a:t>3 for “Plus!”          2a ) press   1 for “LINK”</a:t>
                      </a:r>
                      <a:endParaRPr/>
                    </a:p>
                    <a:p>
                      <a:pPr marL="228600" marR="0" lvl="0" indent="-22860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/>
                        <a:buAutoNum type="arabicParenR"/>
                      </a:pPr>
                      <a:r>
                        <a:rPr lang="en-US" sz="2000" b="0">
                          <a:solidFill>
                            <a:schemeClr val="dk1"/>
                          </a:solidFill>
                        </a:rPr>
                        <a:t>Press           </a:t>
                      </a:r>
                      <a:r>
                        <a:rPr lang="en-US" sz="2000" b="1">
                          <a:solidFill>
                            <a:schemeClr val="dk1"/>
                          </a:solidFill>
                        </a:rPr>
                        <a:t>9 for “DETAIL RPT”</a:t>
                      </a:r>
                      <a:endParaRPr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98075">
                <a:tc>
                  <a:txBody>
                    <a:bodyPr/>
                    <a:lstStyle/>
                    <a:p>
                      <a:pPr marL="228600" marR="0" lvl="0" indent="-22860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/>
                        <a:buAutoNum type="arabicParenR"/>
                      </a:pPr>
                      <a:r>
                        <a:rPr lang="en-US" sz="2000" b="0">
                          <a:solidFill>
                            <a:schemeClr val="dk1"/>
                          </a:solidFill>
                        </a:rPr>
                        <a:t>在键盘上按 </a:t>
                      </a:r>
                      <a:r>
                        <a:rPr lang="en-US" sz="2000" b="1">
                          <a:solidFill>
                            <a:schemeClr val="dk1"/>
                          </a:solidFill>
                        </a:rPr>
                        <a:t>F </a:t>
                      </a:r>
                      <a:r>
                        <a:rPr lang="en-US" sz="2000" b="0">
                          <a:solidFill>
                            <a:schemeClr val="dk1"/>
                          </a:solidFill>
                        </a:rPr>
                        <a:t>转到主页面</a:t>
                      </a:r>
                      <a:endParaRPr/>
                    </a:p>
                    <a:p>
                      <a:pPr marL="228600" marR="0" lvl="0" indent="-22860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/>
                        <a:buAutoNum type="arabicParenR"/>
                      </a:pPr>
                      <a:r>
                        <a:rPr lang="en-US" sz="2000" b="0">
                          <a:solidFill>
                            <a:schemeClr val="dk1"/>
                          </a:solidFill>
                        </a:rPr>
                        <a:t>在屏幕上按 </a:t>
                      </a:r>
                      <a:r>
                        <a:rPr lang="en-US" sz="2000" b="1">
                          <a:solidFill>
                            <a:schemeClr val="dk1"/>
                          </a:solidFill>
                        </a:rPr>
                        <a:t>3 </a:t>
                      </a:r>
                      <a:r>
                        <a:rPr lang="en-US" sz="2000">
                          <a:solidFill>
                            <a:schemeClr val="dk1"/>
                          </a:solidFill>
                        </a:rPr>
                        <a:t>选择 </a:t>
                      </a:r>
                      <a:r>
                        <a:rPr lang="en-US" sz="2000" b="1">
                          <a:solidFill>
                            <a:schemeClr val="dk1"/>
                          </a:solidFill>
                        </a:rPr>
                        <a:t>“Plus!”</a:t>
                      </a:r>
                      <a:endParaRPr/>
                    </a:p>
                    <a:p>
                      <a:pPr marL="228600" marR="0" lvl="0" indent="-22860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/>
                        <a:buAutoNum type="arabicParenR"/>
                      </a:pPr>
                      <a:r>
                        <a:rPr lang="en-US" sz="2000" b="0">
                          <a:solidFill>
                            <a:schemeClr val="dk1"/>
                          </a:solidFill>
                        </a:rPr>
                        <a:t>选 </a:t>
                      </a:r>
                      <a:r>
                        <a:rPr lang="en-US" sz="2000" b="1">
                          <a:solidFill>
                            <a:schemeClr val="dk1"/>
                          </a:solidFill>
                        </a:rPr>
                        <a:t>9 </a:t>
                      </a:r>
                      <a:r>
                        <a:rPr lang="en-US" sz="2000">
                          <a:solidFill>
                            <a:schemeClr val="dk1"/>
                          </a:solidFill>
                        </a:rPr>
                        <a:t>选择 </a:t>
                      </a:r>
                      <a:r>
                        <a:rPr lang="en-US" sz="2000" b="1">
                          <a:solidFill>
                            <a:schemeClr val="dk1"/>
                          </a:solidFill>
                        </a:rPr>
                        <a:t>“DETAIL REPORT” </a:t>
                      </a:r>
                      <a:r>
                        <a:rPr lang="en-US" sz="2000" b="0">
                          <a:solidFill>
                            <a:schemeClr val="dk1"/>
                          </a:solidFill>
                        </a:rPr>
                        <a:t>（详细报告）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87" name="Google Shape;287;p17"/>
          <p:cNvSpPr txBox="1"/>
          <p:nvPr/>
        </p:nvSpPr>
        <p:spPr>
          <a:xfrm>
            <a:off x="319550" y="615596"/>
            <a:ext cx="78867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Scenario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get the following information for checking</a:t>
            </a:r>
            <a:endParaRPr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-"/>
            </a:pPr>
            <a:r>
              <a:rPr lang="en-US"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(Card Number, Txn Amt, Transaction Type, Trace No, Summary Rpt)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88" name="Google Shape;288;p17"/>
          <p:cNvGrpSpPr/>
          <p:nvPr/>
        </p:nvGrpSpPr>
        <p:grpSpPr>
          <a:xfrm>
            <a:off x="5355892" y="3623627"/>
            <a:ext cx="2051457" cy="1114425"/>
            <a:chOff x="5370061" y="2116593"/>
            <a:chExt cx="2051457" cy="1114425"/>
          </a:xfrm>
        </p:grpSpPr>
        <p:sp>
          <p:nvSpPr>
            <p:cNvPr id="289" name="Google Shape;289;p17"/>
            <p:cNvSpPr/>
            <p:nvPr/>
          </p:nvSpPr>
          <p:spPr>
            <a:xfrm>
              <a:off x="5370061" y="2116593"/>
              <a:ext cx="2051457" cy="111442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" name="Google Shape;290;p17"/>
            <p:cNvSpPr txBox="1"/>
            <p:nvPr/>
          </p:nvSpPr>
          <p:spPr>
            <a:xfrm>
              <a:off x="5537951" y="2178888"/>
              <a:ext cx="1872208" cy="9871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6.       REPRINT</a:t>
              </a:r>
              <a:endParaRPr/>
            </a:p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7.       SETTLEMENT</a:t>
              </a:r>
              <a:endParaRPr/>
            </a:p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8.       SUMMARY REPORT</a:t>
              </a:r>
              <a:endParaRPr/>
            </a:p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9.        DETAIL REPORT</a:t>
              </a:r>
              <a:endParaRPr/>
            </a:p>
          </p:txBody>
        </p:sp>
      </p:grpSp>
      <p:sp>
        <p:nvSpPr>
          <p:cNvPr id="291" name="Google Shape;291;p17"/>
          <p:cNvSpPr txBox="1"/>
          <p:nvPr/>
        </p:nvSpPr>
        <p:spPr>
          <a:xfrm>
            <a:off x="359024" y="1700808"/>
            <a:ext cx="7547609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u="sng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情形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这报告可用来进行检查（卡号，交易金额，交易类型，交易编号，汇总报告）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18"/>
          <p:cNvSpPr/>
          <p:nvPr/>
        </p:nvSpPr>
        <p:spPr>
          <a:xfrm>
            <a:off x="3131840" y="332656"/>
            <a:ext cx="2664296" cy="5998976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7" name="Google Shape;297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28721" y="188640"/>
            <a:ext cx="3067050" cy="61429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9"/>
          <p:cNvSpPr txBox="1"/>
          <p:nvPr/>
        </p:nvSpPr>
        <p:spPr>
          <a:xfrm>
            <a:off x="457200" y="274638"/>
            <a:ext cx="7067128" cy="6251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LINKPOINTS SETTLEMENT</a:t>
            </a:r>
            <a:endParaRPr/>
          </a:p>
        </p:txBody>
      </p:sp>
      <p:sp>
        <p:nvSpPr>
          <p:cNvPr id="303" name="Google Shape;303;p19"/>
          <p:cNvSpPr txBox="1"/>
          <p:nvPr/>
        </p:nvSpPr>
        <p:spPr>
          <a:xfrm>
            <a:off x="304423" y="764700"/>
            <a:ext cx="5981400" cy="8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Scenario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Cashier to do settlement end of day to get the summary of total transaction amount and LINKPOINTS 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04" name="Google Shape;304;p19"/>
          <p:cNvGraphicFramePr/>
          <p:nvPr/>
        </p:nvGraphicFramePr>
        <p:xfrm>
          <a:off x="457200" y="2151357"/>
          <a:ext cx="4413675" cy="792500"/>
        </p:xfrm>
        <a:graphic>
          <a:graphicData uri="http://schemas.openxmlformats.org/drawingml/2006/table">
            <a:tbl>
              <a:tblPr firstRow="1" bandRow="1">
                <a:noFill/>
                <a:tableStyleId>{8E886B5B-CF85-4524-97D6-EDD9DF4F51D0}</a:tableStyleId>
              </a:tblPr>
              <a:tblGrid>
                <a:gridCol w="4413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304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7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05" name="Google Shape;305;p19"/>
          <p:cNvSpPr txBox="1"/>
          <p:nvPr/>
        </p:nvSpPr>
        <p:spPr>
          <a:xfrm>
            <a:off x="395536" y="5575091"/>
            <a:ext cx="8568952" cy="1169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the event that while printing of SETTLEMENT and terminal runs out of paper, do REPRINT of SETTLEMENT (</a:t>
            </a:r>
            <a:r>
              <a:rPr lang="en-US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Refer to LINKPOINTS REPRINT guide</a:t>
            </a: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 NOT PRESS ON SETTLEMENT BUTTON AMOUNT AGAIN AS IT WILL PRINT OUT ZERO TRANSACTION SETTLEMENT RECEIPTS</a:t>
            </a:r>
            <a:endParaRPr/>
          </a:p>
        </p:txBody>
      </p:sp>
      <p:sp>
        <p:nvSpPr>
          <p:cNvPr id="306" name="Google Shape;306;p19"/>
          <p:cNvSpPr txBox="1"/>
          <p:nvPr/>
        </p:nvSpPr>
        <p:spPr>
          <a:xfrm>
            <a:off x="158450" y="1928425"/>
            <a:ext cx="4893900" cy="20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Step 1. At NETS KeyPad Press </a:t>
            </a: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white button</a:t>
            </a: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Step 2.  On screen press right Arrow for next page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Step 3.  Press  ‘</a:t>
            </a: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ULink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’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Step 4.  Press 1 - LINK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Step 5.  Press  </a:t>
            </a: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‘Settlement’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7" name="Google Shape;30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86025" y="2814007"/>
            <a:ext cx="1700898" cy="2326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50774" y="0"/>
            <a:ext cx="2191550" cy="5838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"/>
          <p:cNvSpPr txBox="1">
            <a:spLocks noGrp="1"/>
          </p:cNvSpPr>
          <p:nvPr>
            <p:ph type="title"/>
          </p:nvPr>
        </p:nvSpPr>
        <p:spPr>
          <a:xfrm>
            <a:off x="412295" y="371641"/>
            <a:ext cx="7886700" cy="540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/>
              <a:t>Rates for Awarding and Redemption of LinkPoints</a:t>
            </a:r>
            <a:endParaRPr/>
          </a:p>
        </p:txBody>
      </p:sp>
      <p:graphicFrame>
        <p:nvGraphicFramePr>
          <p:cNvPr id="107" name="Google Shape;107;p2"/>
          <p:cNvGraphicFramePr/>
          <p:nvPr>
            <p:extLst>
              <p:ext uri="{D42A27DB-BD31-4B8C-83A1-F6EECF244321}">
                <p14:modId xmlns:p14="http://schemas.microsoft.com/office/powerpoint/2010/main" val="20320806"/>
              </p:ext>
            </p:extLst>
          </p:nvPr>
        </p:nvGraphicFramePr>
        <p:xfrm>
          <a:off x="538890" y="1532776"/>
          <a:ext cx="7633500" cy="891550"/>
        </p:xfrm>
        <a:graphic>
          <a:graphicData uri="http://schemas.openxmlformats.org/drawingml/2006/table">
            <a:tbl>
              <a:tblPr firstRow="1" bandRow="1">
                <a:noFill/>
                <a:tableStyleId>{8E886B5B-CF85-4524-97D6-EDD9DF4F51D0}</a:tableStyleId>
              </a:tblPr>
              <a:tblGrid>
                <a:gridCol w="3745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88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252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 u="none" strike="noStrike" cap="none">
                          <a:solidFill>
                            <a:schemeClr val="lt1"/>
                          </a:solidFill>
                        </a:rPr>
                        <a:t>Awarding of LINKPOINTS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0">
                          <a:solidFill>
                            <a:schemeClr val="lt1"/>
                          </a:solidFill>
                        </a:rPr>
                        <a:t>(Different for each Merchants)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0">
                          <a:solidFill>
                            <a:schemeClr val="lt1"/>
                          </a:solidFill>
                        </a:rPr>
                        <a:t>Merchant Pay to NTUC Link for each LINKPOINTS Awarded to Users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 dirty="0">
                          <a:solidFill>
                            <a:schemeClr val="lt1"/>
                          </a:solidFill>
                        </a:rPr>
                        <a:t>Every $2 spent = 1 LINKPOINTS</a:t>
                      </a:r>
                      <a:endParaRPr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8" name="Google Shape;108;p2"/>
          <p:cNvGraphicFramePr/>
          <p:nvPr/>
        </p:nvGraphicFramePr>
        <p:xfrm>
          <a:off x="538890" y="3044944"/>
          <a:ext cx="7633500" cy="891550"/>
        </p:xfrm>
        <a:graphic>
          <a:graphicData uri="http://schemas.openxmlformats.org/drawingml/2006/table">
            <a:tbl>
              <a:tblPr firstRow="1" bandRow="1">
                <a:noFill/>
                <a:tableStyleId>{8E886B5B-CF85-4524-97D6-EDD9DF4F51D0}</a:tableStyleId>
              </a:tblPr>
              <a:tblGrid>
                <a:gridCol w="3745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88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252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>
                          <a:solidFill>
                            <a:schemeClr val="dk1"/>
                          </a:solidFill>
                        </a:rPr>
                        <a:t>Redemption of LINKPOINTS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0">
                          <a:solidFill>
                            <a:schemeClr val="dk1"/>
                          </a:solidFill>
                        </a:rPr>
                        <a:t>(Same for All Merchants)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0">
                          <a:solidFill>
                            <a:schemeClr val="dk1"/>
                          </a:solidFill>
                        </a:rPr>
                        <a:t>NTUC Link Pay to Merchant for the amount redeemed from user’s LINKPOINTS Account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 dirty="0">
                          <a:solidFill>
                            <a:schemeClr val="dk1"/>
                          </a:solidFill>
                        </a:rPr>
                        <a:t>100 LINKPOINTS = $1 Cash Value</a:t>
                      </a:r>
                      <a:endParaRPr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9" name="Google Shape;109;p2"/>
          <p:cNvSpPr/>
          <p:nvPr/>
        </p:nvSpPr>
        <p:spPr>
          <a:xfrm>
            <a:off x="489862" y="4348707"/>
            <a:ext cx="8362950" cy="2176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41450" rIns="82925" bIns="4145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NOTES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LINKPOINTS to be awarded to users based on Gross Purchase Price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(Amount Customer is to Pay)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 E.G: Gross Purchase Price is $100/-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 If Member has $10 worth of LINKPOINTS and wish to Offset $10 from the Gross Purchase Price $100, Cashier to do &lt;</a:t>
            </a:r>
            <a:r>
              <a:rPr lang="en-US"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Redemption by Amount&gt; on Terminal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3. </a:t>
            </a:r>
            <a:r>
              <a:rPr lang="en-US"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Ideal for Merchant POS to have payment button for LINKPOINTS Redemption so that Cashier can key in the $10 amount offset by LINKPOINTS and POS will prompt Cashier to collect Balance Payment Amount of $90 from user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LINKPOINTS awarded to user based on Gross Purchase Price of $100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User Pay Balance amount of $90 and NTUC Link pay to Merchant $10</a:t>
            </a:r>
            <a:endParaRPr/>
          </a:p>
        </p:txBody>
      </p:sp>
      <p:sp>
        <p:nvSpPr>
          <p:cNvPr id="110" name="Google Shape;110;p2"/>
          <p:cNvSpPr txBox="1"/>
          <p:nvPr/>
        </p:nvSpPr>
        <p:spPr>
          <a:xfrm>
            <a:off x="538891" y="1163851"/>
            <a:ext cx="5545277" cy="36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Eg.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MERCHANT: 0.5% (BASE)</a:t>
            </a:r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20"/>
          <p:cNvSpPr txBox="1">
            <a:spLocks noGrp="1"/>
          </p:cNvSpPr>
          <p:nvPr>
            <p:ph type="title"/>
          </p:nvPr>
        </p:nvSpPr>
        <p:spPr>
          <a:xfrm>
            <a:off x="628650" y="93475"/>
            <a:ext cx="7650300" cy="70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-US"/>
              <a:t>SETTLEMENT REPORT (To be done daily)</a:t>
            </a:r>
            <a:endParaRPr/>
          </a:p>
        </p:txBody>
      </p:sp>
      <p:sp>
        <p:nvSpPr>
          <p:cNvPr id="314" name="Google Shape;314;p20"/>
          <p:cNvSpPr txBox="1"/>
          <p:nvPr/>
        </p:nvSpPr>
        <p:spPr>
          <a:xfrm>
            <a:off x="3981125" y="4127053"/>
            <a:ext cx="4788000" cy="21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Total Trnx Count: 1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Total Points Issued = 160 LinkPoints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Total Redeem Points = 1000 LinkPoints ($10)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(should be tally with Total POS LINKPOINTS redeem amount($))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15" name="Google Shape;315;p20"/>
          <p:cNvCxnSpPr/>
          <p:nvPr/>
        </p:nvCxnSpPr>
        <p:spPr>
          <a:xfrm>
            <a:off x="2200010" y="3019530"/>
            <a:ext cx="504954" cy="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16" name="Google Shape;31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8638" y="637900"/>
            <a:ext cx="2295525" cy="61150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7" name="Google Shape;317;p20"/>
          <p:cNvCxnSpPr/>
          <p:nvPr/>
        </p:nvCxnSpPr>
        <p:spPr>
          <a:xfrm>
            <a:off x="2871500" y="5219950"/>
            <a:ext cx="10461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21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709400" cy="48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/>
              <a:t>LINKPOINTS FAQ FOR TRAINING</a:t>
            </a:r>
            <a:endParaRPr/>
          </a:p>
        </p:txBody>
      </p:sp>
      <p:sp>
        <p:nvSpPr>
          <p:cNvPr id="323" name="Google Shape;323;p21"/>
          <p:cNvSpPr txBox="1">
            <a:spLocks noGrp="1"/>
          </p:cNvSpPr>
          <p:nvPr>
            <p:ph type="body" idx="1"/>
          </p:nvPr>
        </p:nvSpPr>
        <p:spPr>
          <a:xfrm>
            <a:off x="323528" y="899835"/>
            <a:ext cx="8363400" cy="53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47500" lnSpcReduction="20000"/>
          </a:bodyPr>
          <a:lstStyle/>
          <a:p>
            <a:pPr marL="171450" lvl="0" indent="-1676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3250" dirty="0"/>
              <a:t>Minimum Purchase Amount to earn LINKPOINTS: </a:t>
            </a:r>
            <a:r>
              <a:rPr lang="en-US" sz="3250" b="1" dirty="0"/>
              <a:t>$1</a:t>
            </a:r>
            <a:endParaRPr sz="3250" dirty="0"/>
          </a:p>
          <a:p>
            <a:pPr marL="171450" lvl="0" indent="-16764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3250" dirty="0"/>
              <a:t>Maximum Purchase Amount to earn LINKPOINTS: </a:t>
            </a:r>
            <a:r>
              <a:rPr lang="en-US" sz="3250" b="1" dirty="0"/>
              <a:t>$10,000/-  </a:t>
            </a:r>
            <a:r>
              <a:rPr lang="en-US" sz="3250" dirty="0"/>
              <a:t>(if exceed please split into 2 purchase.)</a:t>
            </a:r>
            <a:endParaRPr sz="3250" dirty="0"/>
          </a:p>
          <a:p>
            <a:pPr marL="171450" lvl="0" indent="-16764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3250" dirty="0"/>
              <a:t>Terminal will prompt “</a:t>
            </a:r>
            <a:r>
              <a:rPr lang="en-US" sz="3250" b="1" dirty="0"/>
              <a:t>Decline 13: Exceed Cap Amount</a:t>
            </a:r>
            <a:r>
              <a:rPr lang="en-US" sz="3250" dirty="0"/>
              <a:t>” if purchase exceed $10,000/-</a:t>
            </a:r>
            <a:endParaRPr sz="3250" dirty="0"/>
          </a:p>
          <a:p>
            <a:pPr marL="171450" lvl="0" indent="-16764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3250" dirty="0"/>
              <a:t>If Inactive card, Terminal will prompt  “</a:t>
            </a:r>
            <a:r>
              <a:rPr lang="en-US" sz="3250" b="1" dirty="0"/>
              <a:t>Decline 58: Invalid </a:t>
            </a:r>
            <a:r>
              <a:rPr lang="en-US" sz="3250" b="1" dirty="0" err="1"/>
              <a:t>Trnx</a:t>
            </a:r>
            <a:r>
              <a:rPr lang="en-US" sz="3250" dirty="0"/>
              <a:t>”</a:t>
            </a:r>
            <a:endParaRPr sz="3250" dirty="0"/>
          </a:p>
          <a:p>
            <a:pPr marL="171450" lvl="0" indent="-16764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3250" dirty="0"/>
              <a:t>If Block card , Terminal will prompt “</a:t>
            </a:r>
            <a:r>
              <a:rPr lang="en-US" sz="3250" b="1" dirty="0"/>
              <a:t>Decline 05: DO Not Honor</a:t>
            </a:r>
            <a:r>
              <a:rPr lang="en-US" sz="3250" dirty="0"/>
              <a:t>”</a:t>
            </a:r>
            <a:endParaRPr sz="3250" dirty="0"/>
          </a:p>
          <a:p>
            <a:pPr marL="171450" lvl="0" indent="-16764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3250" dirty="0"/>
              <a:t>System busy , Terminal will prompt “</a:t>
            </a:r>
            <a:r>
              <a:rPr lang="en-US" sz="3250" b="1" dirty="0"/>
              <a:t>Host not Responding</a:t>
            </a:r>
            <a:r>
              <a:rPr lang="en-US" sz="3250" dirty="0"/>
              <a:t>”</a:t>
            </a:r>
            <a:endParaRPr sz="3250" dirty="0"/>
          </a:p>
          <a:p>
            <a:pPr marL="171450" lvl="0" indent="-16764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3250" dirty="0"/>
              <a:t>Perform </a:t>
            </a:r>
            <a:r>
              <a:rPr lang="en-US" sz="3250" b="1" dirty="0"/>
              <a:t>LINKPOINTS settlement </a:t>
            </a:r>
            <a:r>
              <a:rPr lang="en-US" sz="3250" dirty="0"/>
              <a:t>at the END of the day before </a:t>
            </a:r>
            <a:r>
              <a:rPr lang="en-US" sz="3250" b="1" dirty="0"/>
              <a:t>NETS settlement</a:t>
            </a:r>
            <a:r>
              <a:rPr lang="en-US" sz="3250" dirty="0"/>
              <a:t>.</a:t>
            </a:r>
            <a:endParaRPr sz="3250" dirty="0"/>
          </a:p>
          <a:p>
            <a:pPr marL="171450" lvl="0" indent="-16764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3250" dirty="0"/>
              <a:t>If while doing LINKPOINTS Transactions and Terminal hang, </a:t>
            </a:r>
            <a:r>
              <a:rPr lang="en-US" sz="3250" b="1" dirty="0"/>
              <a:t>plug out and plug back power cable</a:t>
            </a:r>
            <a:endParaRPr sz="3250" dirty="0"/>
          </a:p>
          <a:p>
            <a:pPr marL="171450" lvl="0" indent="-8509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68547"/>
              <a:buNone/>
            </a:pPr>
            <a:endParaRPr sz="2334" u="sng" dirty="0"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72129"/>
              <a:buNone/>
            </a:pPr>
            <a:r>
              <a:rPr lang="en-US" sz="2634" b="1" u="sng" dirty="0"/>
              <a:t>Customer’s Plus card got Problem</a:t>
            </a:r>
            <a:endParaRPr sz="2834" dirty="0"/>
          </a:p>
          <a:p>
            <a:pPr marL="171450" lvl="0" indent="-11715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56143"/>
              <a:buFont typeface="Noto Sans Symbols"/>
              <a:buChar char="🡪"/>
            </a:pPr>
            <a:r>
              <a:rPr lang="en-US" sz="3384" dirty="0"/>
              <a:t>Inform Customer to call </a:t>
            </a:r>
            <a:r>
              <a:rPr lang="en-US" sz="3384" b="1" dirty="0"/>
              <a:t>NTUC Link Customer Service Hotline</a:t>
            </a:r>
            <a:r>
              <a:rPr lang="en-US" sz="3384" dirty="0"/>
              <a:t>: </a:t>
            </a:r>
            <a:r>
              <a:rPr lang="en-US" sz="3684" b="1" u="sng" dirty="0"/>
              <a:t>6380 5858</a:t>
            </a:r>
            <a:endParaRPr sz="3584" dirty="0"/>
          </a:p>
          <a:p>
            <a:pPr marL="171450" lvl="0" indent="-146282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🡪"/>
            </a:pPr>
            <a:r>
              <a:rPr lang="en-US" sz="3684" dirty="0"/>
              <a:t>OR the hotline number behind their card.</a:t>
            </a:r>
            <a:endParaRPr sz="3584" dirty="0"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68547"/>
              <a:buNone/>
            </a:pPr>
            <a:endParaRPr sz="2334" u="sng" dirty="0"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52281"/>
              <a:buNone/>
            </a:pPr>
            <a:r>
              <a:rPr lang="en-US" sz="3634" b="1" u="sng" dirty="0"/>
              <a:t>Hardware Problem</a:t>
            </a:r>
            <a:endParaRPr sz="3834" dirty="0"/>
          </a:p>
          <a:p>
            <a:pPr marL="171450" lvl="0" indent="-11715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52281"/>
              <a:buFont typeface="Noto Sans Symbols"/>
              <a:buChar char="🡪"/>
            </a:pPr>
            <a:r>
              <a:rPr lang="en-US" sz="3634" dirty="0"/>
              <a:t>Call </a:t>
            </a:r>
            <a:r>
              <a:rPr lang="en-US" sz="3634" b="1" dirty="0"/>
              <a:t>NETS Terminal Service Centre</a:t>
            </a:r>
            <a:r>
              <a:rPr lang="en-US" sz="3634" dirty="0"/>
              <a:t>: </a:t>
            </a:r>
            <a:r>
              <a:rPr lang="en-US" sz="3934" b="1" u="sng" dirty="0"/>
              <a:t>6274 1212 </a:t>
            </a:r>
            <a:endParaRPr sz="3834" dirty="0"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60622"/>
              <a:buNone/>
            </a:pPr>
            <a:endParaRPr sz="3134" u="sng" dirty="0"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61759"/>
              <a:buNone/>
            </a:pPr>
            <a:r>
              <a:rPr lang="en-US" sz="3076" b="1" u="sng" dirty="0"/>
              <a:t>LINKPOINTS Transaction or Software Problem</a:t>
            </a:r>
            <a:endParaRPr sz="3276" dirty="0"/>
          </a:p>
          <a:p>
            <a:pPr marL="0" indent="0">
              <a:buSzPct val="61759"/>
              <a:buNone/>
            </a:pPr>
            <a:r>
              <a:rPr lang="en-US" sz="3076" dirty="0"/>
              <a:t>🡪 Call </a:t>
            </a:r>
            <a:r>
              <a:rPr lang="en-US" sz="3076" b="1" dirty="0"/>
              <a:t>NTUC Link Merchant Support Hotline </a:t>
            </a:r>
            <a:r>
              <a:rPr lang="en-US" sz="3076" dirty="0"/>
              <a:t>:</a:t>
            </a:r>
            <a:r>
              <a:rPr lang="en-US" sz="3200" b="1" u="sng" dirty="0"/>
              <a:t>8268 4889</a:t>
            </a:r>
            <a:endParaRPr lang="en-US" sz="3200" dirty="0"/>
          </a:p>
          <a:p>
            <a:pPr marL="171450" lvl="0" indent="-147039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🡪"/>
            </a:pPr>
            <a:r>
              <a:rPr lang="en-US" sz="3076" dirty="0"/>
              <a:t>Or Email to : </a:t>
            </a:r>
            <a:r>
              <a:rPr lang="en-US" sz="3076" b="1" dirty="0"/>
              <a:t>link-sd@NTUCLINK.COM.SG  </a:t>
            </a:r>
            <a:r>
              <a:rPr lang="en-US" sz="3076" dirty="0"/>
              <a:t>(Subject: Merchant enquiries)</a:t>
            </a:r>
            <a:endParaRPr sz="3276" dirty="0"/>
          </a:p>
          <a:p>
            <a:pPr marL="171450" lvl="0" indent="-68897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endParaRPr sz="1900" b="1" dirty="0">
              <a:solidFill>
                <a:schemeClr val="accent6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1900" b="1" dirty="0">
              <a:solidFill>
                <a:schemeClr val="accent6"/>
              </a:solidFill>
            </a:endParaRPr>
          </a:p>
          <a:p>
            <a:pPr marL="171450" lvl="0" indent="-8509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1600" dirty="0"/>
          </a:p>
          <a:p>
            <a:pPr marL="171450" lvl="0" indent="-8509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1600" dirty="0"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8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22"/>
          <p:cNvSpPr txBox="1">
            <a:spLocks noGrp="1"/>
          </p:cNvSpPr>
          <p:nvPr>
            <p:ph type="body" idx="1"/>
          </p:nvPr>
        </p:nvSpPr>
        <p:spPr>
          <a:xfrm>
            <a:off x="457200" y="692696"/>
            <a:ext cx="8229600" cy="5184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/>
          </a:p>
          <a:p>
            <a:pPr marL="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800" b="1"/>
              <a:t>END OF TRAINING FOR LINKPOINTS</a:t>
            </a:r>
            <a:endParaRPr sz="2800" b="1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兑换颁发LinkPoints比率</a:t>
            </a: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16" name="Google Shape;116;p3"/>
          <p:cNvGraphicFramePr/>
          <p:nvPr>
            <p:extLst>
              <p:ext uri="{D42A27DB-BD31-4B8C-83A1-F6EECF244321}">
                <p14:modId xmlns:p14="http://schemas.microsoft.com/office/powerpoint/2010/main" val="3811865495"/>
              </p:ext>
            </p:extLst>
          </p:nvPr>
        </p:nvGraphicFramePr>
        <p:xfrm>
          <a:off x="538890" y="1532775"/>
          <a:ext cx="7633500" cy="1042475"/>
        </p:xfrm>
        <a:graphic>
          <a:graphicData uri="http://schemas.openxmlformats.org/drawingml/2006/table">
            <a:tbl>
              <a:tblPr>
                <a:noFill/>
                <a:tableStyleId>{3B109449-6794-4596-9EFC-6E8A14BDA3E8}</a:tableStyleId>
              </a:tblPr>
              <a:tblGrid>
                <a:gridCol w="3745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88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424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u="none" strike="noStrike" cap="none">
                          <a:solidFill>
                            <a:schemeClr val="lt1"/>
                          </a:solidFill>
                        </a:rPr>
                        <a:t>颁发 LINKPOINTS</a:t>
                      </a:r>
                      <a:endParaRPr sz="135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500"/>
                        <a:buFont typeface="Calibri"/>
                        <a:buNone/>
                      </a:pPr>
                      <a:r>
                        <a:rPr lang="en-US" sz="1500" b="0">
                          <a:solidFill>
                            <a:schemeClr val="lt1"/>
                          </a:solidFill>
                        </a:rPr>
                        <a:t>(每个商家都不同)</a:t>
                      </a:r>
                      <a:endParaRPr sz="15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500"/>
                        <a:buFont typeface="Calibri"/>
                        <a:buNone/>
                      </a:pPr>
                      <a:r>
                        <a:rPr lang="en-US" sz="1500" b="0">
                          <a:solidFill>
                            <a:schemeClr val="lt1"/>
                          </a:solidFill>
                        </a:rPr>
                        <a:t>贸易商发 LinkPoints, 须要付 NTUC Link</a:t>
                      </a:r>
                      <a:endParaRPr sz="15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dirty="0" err="1">
                          <a:solidFill>
                            <a:schemeClr val="lt1"/>
                          </a:solidFill>
                        </a:rPr>
                        <a:t>每消费</a:t>
                      </a:r>
                      <a:r>
                        <a:rPr lang="en-US" sz="1800" dirty="0">
                          <a:solidFill>
                            <a:schemeClr val="lt1"/>
                          </a:solidFill>
                        </a:rPr>
                        <a:t> $2 =  1 LINKPOINTS</a:t>
                      </a:r>
                      <a:endParaRPr sz="1350"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7" name="Google Shape;117;p3"/>
          <p:cNvGraphicFramePr/>
          <p:nvPr/>
        </p:nvGraphicFramePr>
        <p:xfrm>
          <a:off x="538890" y="2825093"/>
          <a:ext cx="7633500" cy="1042475"/>
        </p:xfrm>
        <a:graphic>
          <a:graphicData uri="http://schemas.openxmlformats.org/drawingml/2006/table">
            <a:tbl>
              <a:tblPr>
                <a:noFill/>
                <a:tableStyleId>{3B109449-6794-4596-9EFC-6E8A14BDA3E8}</a:tableStyleId>
              </a:tblPr>
              <a:tblGrid>
                <a:gridCol w="3745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88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424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</a:rPr>
                        <a:t>兑换 LINKPOINTS</a:t>
                      </a:r>
                      <a:endParaRPr sz="135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Calibri"/>
                        <a:buNone/>
                      </a:pPr>
                      <a:r>
                        <a:rPr lang="en-US" sz="1300" b="0">
                          <a:solidFill>
                            <a:schemeClr val="dk1"/>
                          </a:solidFill>
                        </a:rPr>
                        <a:t>(每个商家都一样)</a:t>
                      </a:r>
                      <a:endParaRPr sz="135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300" b="0">
                          <a:solidFill>
                            <a:schemeClr val="dk1"/>
                          </a:solidFill>
                        </a:rPr>
                        <a:t>商家接受客户兑换LinkPoints, NTUC Link须要付款给贸易商</a:t>
                      </a:r>
                      <a:endParaRPr sz="1300" b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</a:rPr>
                        <a:t>100 LINKPOINTS = $1 现款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8" name="Google Shape;118;p3"/>
          <p:cNvSpPr/>
          <p:nvPr/>
        </p:nvSpPr>
        <p:spPr>
          <a:xfrm>
            <a:off x="489862" y="4348707"/>
            <a:ext cx="8362950" cy="19919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41450" rIns="82925" bIns="41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注意</a:t>
            </a:r>
            <a:endParaRPr sz="1600" b="1" u="sng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商家颁发LINKPOINTS</a:t>
            </a:r>
            <a:r>
              <a:rPr lang="en-US" sz="12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给客户 来自他们的总购买价款</a:t>
            </a:r>
            <a:endParaRPr sz="1200" b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(客户需要支付的金额)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 例.总购买价款是 $100/-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 假如会员只有 $10 LINKPOINTS定值 并想要从总购买价款$100 扣除$10, 收银员该在刷卡器上使用 &lt;</a:t>
            </a:r>
            <a:r>
              <a:rPr lang="en-US"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Redemption by Amount&gt; (按金额赎回)</a:t>
            </a:r>
            <a:endParaRPr sz="12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3. </a:t>
            </a:r>
            <a:r>
              <a:rPr lang="en-US"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适用于商家POS</a:t>
            </a: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设有</a:t>
            </a:r>
            <a:r>
              <a:rPr lang="en-US"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LINKPOINTS兑换付款按钮，这样收银员可以输入由LINKPOINTS的$10，这将促使收银员从会员处收取$90余额支付金额</a:t>
            </a:r>
            <a:endParaRPr sz="12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LINKPOINTS 以$100 的总购买价格授予用户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会员支付余额$90, NTUC Link支付给商家$10</a:t>
            </a:r>
            <a:endParaRPr sz="1200" b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3"/>
          <p:cNvSpPr txBox="1"/>
          <p:nvPr/>
        </p:nvSpPr>
        <p:spPr>
          <a:xfrm>
            <a:off x="538891" y="1163851"/>
            <a:ext cx="554527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例. </a:t>
            </a:r>
            <a:r>
              <a:rPr lang="en-US" sz="1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贸易商</a:t>
            </a: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0.5% (</a:t>
            </a:r>
            <a:r>
              <a:rPr lang="en-US" sz="1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基础</a:t>
            </a: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"/>
          <p:cNvSpPr/>
          <p:nvPr/>
        </p:nvSpPr>
        <p:spPr>
          <a:xfrm>
            <a:off x="457199" y="1552800"/>
            <a:ext cx="2573139" cy="5030562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067128" cy="706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/>
              <a:t>How Ingenico deck5000 Terminal Read the Ulink Card </a:t>
            </a:r>
            <a:br>
              <a:rPr lang="en-US" sz="1800"/>
            </a:br>
            <a:endParaRPr sz="1800"/>
          </a:p>
        </p:txBody>
      </p:sp>
      <p:pic>
        <p:nvPicPr>
          <p:cNvPr id="126" name="Google Shape;126;p4" descr="https://lh3.googleusercontent.com/MIKZ_VlQB4eXsx1u7G7B1GewuU99TM5wejp71q1jXtbAEkN4RIuwkHvrAZa_RVfrcaB4fiue8uxkOaxAUyW0EzX7-IeRgsGY3w8xEpgbfJFUJaBx7964wI3Hk7E2DqMXdwpNiAo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7113" y="2299500"/>
            <a:ext cx="1788864" cy="1118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4" descr="https://lh4.googleusercontent.com/XibOIFXzIcy1qwgovA6VG44PnPBKEeNx0Mc3OPgUos-COa07TcGuL8AD7v-FRdZxXR9F6ECQ-gWF55LRKsSaBjOHvyc2ddIFoqlUOFlJgo0dpq82D3nilqgUiDnM6GOIVotx5L-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7112" y="3771162"/>
            <a:ext cx="1788864" cy="11269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4" descr="https://lh3.googleusercontent.com/wT51qTyQqCNIRayK9fwzbhsB4Haf--J3kQXE1lU9Gr8oxakzJaPagIESGxKEVG1VxiU7N4thpalomG-5cmHjTiAPovL6BqcAhPHp8z5bQ4prx63B1-8fzhRtU8hOLm_cgHZbL2Dx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67112" y="5217902"/>
            <a:ext cx="1788864" cy="111804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4"/>
          <p:cNvSpPr/>
          <p:nvPr/>
        </p:nvSpPr>
        <p:spPr>
          <a:xfrm>
            <a:off x="359583" y="900438"/>
            <a:ext cx="256752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Swipe on Terminal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(Non-Credit Card)</a:t>
            </a:r>
            <a:endParaRPr/>
          </a:p>
        </p:txBody>
      </p:sp>
      <p:sp>
        <p:nvSpPr>
          <p:cNvPr id="134" name="Google Shape;134;p4"/>
          <p:cNvSpPr/>
          <p:nvPr/>
        </p:nvSpPr>
        <p:spPr>
          <a:xfrm>
            <a:off x="644057" y="1607464"/>
            <a:ext cx="2286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Google Shape;136;p4">
            <a:extLst>
              <a:ext uri="{FF2B5EF4-FFF2-40B4-BE49-F238E27FC236}">
                <a16:creationId xmlns:a16="http://schemas.microsoft.com/office/drawing/2014/main" id="{BC0590E4-F03D-F036-3274-C5E940CCC2EE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076475" y="2253800"/>
            <a:ext cx="2031178" cy="1255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137;p4">
            <a:extLst>
              <a:ext uri="{FF2B5EF4-FFF2-40B4-BE49-F238E27FC236}">
                <a16:creationId xmlns:a16="http://schemas.microsoft.com/office/drawing/2014/main" id="{F90A24CA-2A75-48ED-2E8D-7D8EE3D5B869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040475" y="4302000"/>
            <a:ext cx="2145700" cy="1330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9831CC2-5BBD-1BBF-BED1-6E6E5C86AE7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07081" y="2223425"/>
            <a:ext cx="2162175" cy="1409700"/>
          </a:xfrm>
          <a:prstGeom prst="rect">
            <a:avLst/>
          </a:prstGeom>
        </p:spPr>
      </p:pic>
      <p:sp>
        <p:nvSpPr>
          <p:cNvPr id="5" name="Google Shape;133;p4">
            <a:extLst>
              <a:ext uri="{FF2B5EF4-FFF2-40B4-BE49-F238E27FC236}">
                <a16:creationId xmlns:a16="http://schemas.microsoft.com/office/drawing/2014/main" id="{41EE97A2-174E-CE63-8BA7-EFA804FA2726}"/>
              </a:ext>
            </a:extLst>
          </p:cNvPr>
          <p:cNvSpPr/>
          <p:nvPr/>
        </p:nvSpPr>
        <p:spPr>
          <a:xfrm>
            <a:off x="5736865" y="861516"/>
            <a:ext cx="237945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Insert into Terminal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(Credit Card)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124;p4">
            <a:extLst>
              <a:ext uri="{FF2B5EF4-FFF2-40B4-BE49-F238E27FC236}">
                <a16:creationId xmlns:a16="http://schemas.microsoft.com/office/drawing/2014/main" id="{33648E0F-3D68-7E7D-3ED9-73FA58650646}"/>
              </a:ext>
            </a:extLst>
          </p:cNvPr>
          <p:cNvSpPr/>
          <p:nvPr/>
        </p:nvSpPr>
        <p:spPr>
          <a:xfrm>
            <a:off x="3163726" y="1573032"/>
            <a:ext cx="2573139" cy="5030562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124;p4">
            <a:extLst>
              <a:ext uri="{FF2B5EF4-FFF2-40B4-BE49-F238E27FC236}">
                <a16:creationId xmlns:a16="http://schemas.microsoft.com/office/drawing/2014/main" id="{BA13325A-229C-DF6F-13C3-4C77ECFEB915}"/>
              </a:ext>
            </a:extLst>
          </p:cNvPr>
          <p:cNvSpPr/>
          <p:nvPr/>
        </p:nvSpPr>
        <p:spPr>
          <a:xfrm>
            <a:off x="5870253" y="1555516"/>
            <a:ext cx="2573139" cy="5030562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139;p4">
            <a:extLst>
              <a:ext uri="{FF2B5EF4-FFF2-40B4-BE49-F238E27FC236}">
                <a16:creationId xmlns:a16="http://schemas.microsoft.com/office/drawing/2014/main" id="{BA173BDB-2286-A7D8-81F0-DF4CFF636E2C}"/>
              </a:ext>
            </a:extLst>
          </p:cNvPr>
          <p:cNvSpPr txBox="1"/>
          <p:nvPr/>
        </p:nvSpPr>
        <p:spPr>
          <a:xfrm>
            <a:off x="5933612" y="3753713"/>
            <a:ext cx="2316903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Union Trust </a:t>
            </a:r>
            <a:r>
              <a:rPr lang="en-US" b="1" dirty="0" err="1"/>
              <a:t>CreditCard</a:t>
            </a:r>
            <a:endParaRPr b="1" dirty="0"/>
          </a:p>
        </p:txBody>
      </p:sp>
      <p:sp>
        <p:nvSpPr>
          <p:cNvPr id="9" name="Google Shape;139;p4">
            <a:extLst>
              <a:ext uri="{FF2B5EF4-FFF2-40B4-BE49-F238E27FC236}">
                <a16:creationId xmlns:a16="http://schemas.microsoft.com/office/drawing/2014/main" id="{C46F50D7-AFA1-E442-749D-231BB373ED32}"/>
              </a:ext>
            </a:extLst>
          </p:cNvPr>
          <p:cNvSpPr txBox="1"/>
          <p:nvPr/>
        </p:nvSpPr>
        <p:spPr>
          <a:xfrm>
            <a:off x="6052954" y="1683977"/>
            <a:ext cx="2316903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Non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Union Trust </a:t>
            </a:r>
            <a:r>
              <a:rPr lang="en-US" b="1" dirty="0" err="1"/>
              <a:t>CreditCard</a:t>
            </a:r>
            <a:endParaRPr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5"/>
          <p:cNvSpPr txBox="1"/>
          <p:nvPr/>
        </p:nvSpPr>
        <p:spPr>
          <a:xfrm>
            <a:off x="457200" y="1045690"/>
            <a:ext cx="8219256" cy="3785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Cashier ask customer for Plus! Card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Cashier proceed to award or award/redeem LINKPOINTS for customer</a:t>
            </a:r>
            <a:endParaRPr/>
          </a:p>
          <a:p>
            <a:pPr marL="342900" marR="0" lvl="0" indent="-215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15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15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15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15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After LINKPOINTS award or award/redeem is complete, Cashier to key into POS the amount($) for redemption by LINKPOINTS (if any)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Cashier to collect the Balance Payment from customer</a:t>
            </a:r>
            <a:endParaRPr/>
          </a:p>
          <a:p>
            <a:pPr marL="342900" marR="0" lvl="0" indent="-215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5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-US"/>
              <a:t>Cashier Flow (POS with LinkPoints Button)</a:t>
            </a:r>
            <a:endParaRPr/>
          </a:p>
        </p:txBody>
      </p:sp>
      <p:pic>
        <p:nvPicPr>
          <p:cNvPr id="142" name="Google Shape;142;p5" descr="https://lh3.googleusercontent.com/tJCJ0n34BRKok9mnrrwR29GEhbuiYB59ccYq7mWi5-hA8ZQj0odpiHxC1XWvCLMwbWf-BkB-6y6z8OdqfzS7JsKzOsg9GLeZN8f-tCD7O8Y7pQS-r9pVl8qZTJQo-4l6apetDgekqCM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1600" y="1803760"/>
            <a:ext cx="6001848" cy="1296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5" descr="https://lh4.googleusercontent.com/86tbG2PAuM_7Ic21Dfd0NsLhm8RdJKDqevrhync9ddRD08-XBBwjnZxuEAnrSuKAwGMvn-V2Ox5Ro9DReyZgldz6CoFKqm41qOBEyhCKzQzCtABYX35-n2i7cwWo21tRWDHhDpc1W-s"/>
          <p:cNvPicPr preferRelativeResize="0"/>
          <p:nvPr/>
        </p:nvPicPr>
        <p:blipFill rotWithShape="1">
          <a:blip r:embed="rId4">
            <a:alphaModFix/>
          </a:blip>
          <a:srcRect b="8631"/>
          <a:stretch/>
        </p:blipFill>
        <p:spPr>
          <a:xfrm>
            <a:off x="1259632" y="4221088"/>
            <a:ext cx="5896051" cy="21606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6"/>
          <p:cNvSpPr txBox="1"/>
          <p:nvPr/>
        </p:nvSpPr>
        <p:spPr>
          <a:xfrm>
            <a:off x="457200" y="1045690"/>
            <a:ext cx="8219256" cy="34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AutoNum type="arabicPeriod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收银员向会员询问有无Plus</a:t>
            </a: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！卡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AutoNum type="arabicPeriod"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收银员继续为会员颁发/兑换LINKPOINTS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15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15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15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15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15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15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AutoNum type="arabicPeriod"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在LINKPOINTS颁发/兑换完成后，收银员将LINKPOINTS兑换的金额（$）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输</a:t>
            </a: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入POS（如果有的话）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AutoNum type="arabicPeriod"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收银员从会员处收取余额付款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6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付款程序 </a:t>
            </a: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(带有LinkPoints按钮的POS)</a:t>
            </a:r>
            <a:endParaRPr/>
          </a:p>
        </p:txBody>
      </p:sp>
      <p:pic>
        <p:nvPicPr>
          <p:cNvPr id="150" name="Google Shape;150;p6" descr="https://lh3.googleusercontent.com/tJCJ0n34BRKok9mnrrwR29GEhbuiYB59ccYq7mWi5-hA8ZQj0odpiHxC1XWvCLMwbWf-BkB-6y6z8OdqfzS7JsKzOsg9GLeZN8f-tCD7O8Y7pQS-r9pVl8qZTJQo-4l6apetDgekqCM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31640" y="2132856"/>
            <a:ext cx="6001848" cy="1296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6" descr="https://lh4.googleusercontent.com/86tbG2PAuM_7Ic21Dfd0NsLhm8RdJKDqevrhync9ddRD08-XBBwjnZxuEAnrSuKAwGMvn-V2Ox5Ro9DReyZgldz6CoFKqm41qOBEyhCKzQzCtABYX35-n2i7cwWo21tRWDHhDpc1W-s"/>
          <p:cNvPicPr preferRelativeResize="0"/>
          <p:nvPr/>
        </p:nvPicPr>
        <p:blipFill rotWithShape="1">
          <a:blip r:embed="rId4">
            <a:alphaModFix/>
          </a:blip>
          <a:srcRect b="8631"/>
          <a:stretch/>
        </p:blipFill>
        <p:spPr>
          <a:xfrm>
            <a:off x="1331640" y="4509120"/>
            <a:ext cx="5896051" cy="21606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7"/>
          <p:cNvSpPr txBox="1">
            <a:spLocks noGrp="1"/>
          </p:cNvSpPr>
          <p:nvPr>
            <p:ph type="title"/>
          </p:nvPr>
        </p:nvSpPr>
        <p:spPr>
          <a:xfrm>
            <a:off x="287524" y="274639"/>
            <a:ext cx="8316924" cy="949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/>
              <a:t>LINKPOINTS toggling on Ingenico Desk5000Terminal  </a:t>
            </a:r>
            <a:endParaRPr/>
          </a:p>
        </p:txBody>
      </p:sp>
      <p:sp>
        <p:nvSpPr>
          <p:cNvPr id="157" name="Google Shape;157;p7"/>
          <p:cNvSpPr txBox="1"/>
          <p:nvPr/>
        </p:nvSpPr>
        <p:spPr>
          <a:xfrm>
            <a:off x="487040" y="2021962"/>
            <a:ext cx="4402800" cy="32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Step 1. At NETS KeyPad press </a:t>
            </a: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white button</a:t>
            </a: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Step 2.  On screen press right Arrow for next page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Step 3.  Press  ‘</a:t>
            </a: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ULink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’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Step 4.  Press </a:t>
            </a: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‘1 - LINK’</a:t>
            </a: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7"/>
          <p:cNvSpPr txBox="1"/>
          <p:nvPr/>
        </p:nvSpPr>
        <p:spPr>
          <a:xfrm>
            <a:off x="287525" y="5928875"/>
            <a:ext cx="39357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7"/>
          <p:cNvSpPr txBox="1"/>
          <p:nvPr/>
        </p:nvSpPr>
        <p:spPr>
          <a:xfrm>
            <a:off x="457200" y="1224467"/>
            <a:ext cx="483488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to Go to LINKPOINTS Software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0" name="Google Shape;160;p7"/>
          <p:cNvGrpSpPr/>
          <p:nvPr/>
        </p:nvGrpSpPr>
        <p:grpSpPr>
          <a:xfrm>
            <a:off x="6924266" y="2738436"/>
            <a:ext cx="1707600" cy="1220730"/>
            <a:chOff x="5672808" y="2420888"/>
            <a:chExt cx="1707600" cy="1220730"/>
          </a:xfrm>
        </p:grpSpPr>
        <p:sp>
          <p:nvSpPr>
            <p:cNvPr id="161" name="Google Shape;161;p7"/>
            <p:cNvSpPr/>
            <p:nvPr/>
          </p:nvSpPr>
          <p:spPr>
            <a:xfrm>
              <a:off x="6012160" y="2420888"/>
              <a:ext cx="1368152" cy="108012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Google Shape;162;p7"/>
            <p:cNvSpPr/>
            <p:nvPr/>
          </p:nvSpPr>
          <p:spPr>
            <a:xfrm>
              <a:off x="5724128" y="3245351"/>
              <a:ext cx="379648" cy="396267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163;p7"/>
            <p:cNvSpPr txBox="1"/>
            <p:nvPr/>
          </p:nvSpPr>
          <p:spPr>
            <a:xfrm>
              <a:off x="5672808" y="2470984"/>
              <a:ext cx="1707600" cy="3078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64" name="Google Shape;164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10725" y="3496375"/>
            <a:ext cx="1538750" cy="226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35770" y="3429000"/>
            <a:ext cx="2152205" cy="277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89651" y="1448350"/>
            <a:ext cx="1878700" cy="1633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048500" y="3236900"/>
            <a:ext cx="1878700" cy="296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615000" y="1224475"/>
            <a:ext cx="2043400" cy="17860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8"/>
          <p:cNvSpPr txBox="1"/>
          <p:nvPr/>
        </p:nvSpPr>
        <p:spPr>
          <a:xfrm>
            <a:off x="496416" y="237225"/>
            <a:ext cx="7067128" cy="3012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74" name="Google Shape;174;p8"/>
          <p:cNvGraphicFramePr/>
          <p:nvPr/>
        </p:nvGraphicFramePr>
        <p:xfrm>
          <a:off x="441284" y="1323678"/>
          <a:ext cx="5207225" cy="5330750"/>
        </p:xfrm>
        <a:graphic>
          <a:graphicData uri="http://schemas.openxmlformats.org/drawingml/2006/table">
            <a:tbl>
              <a:tblPr firstRow="1" bandRow="1">
                <a:noFill/>
                <a:tableStyleId>{8E886B5B-CF85-4524-97D6-EDD9DF4F51D0}</a:tableStyleId>
              </a:tblPr>
              <a:tblGrid>
                <a:gridCol w="5207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3307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2000" b="0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2000" b="0">
                          <a:solidFill>
                            <a:schemeClr val="dk1"/>
                          </a:solidFill>
                        </a:rPr>
                        <a:t>Step 1. At NETS KeyPad Press </a:t>
                      </a:r>
                      <a:r>
                        <a:rPr lang="en-US" sz="2000">
                          <a:solidFill>
                            <a:schemeClr val="dk1"/>
                          </a:solidFill>
                        </a:rPr>
                        <a:t>white button</a:t>
                      </a:r>
                      <a:endParaRPr sz="20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US" sz="2000" b="0">
                          <a:solidFill>
                            <a:schemeClr val="dk1"/>
                          </a:solidFill>
                        </a:rPr>
                        <a:t>Step 2.  On screen press right Arrow for next page</a:t>
                      </a:r>
                      <a:endParaRPr b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US" sz="2000" b="0">
                          <a:solidFill>
                            <a:schemeClr val="dk1"/>
                          </a:solidFill>
                        </a:rPr>
                        <a:t>Step 3.  Press  ‘</a:t>
                      </a:r>
                      <a:r>
                        <a:rPr lang="en-US" sz="2000">
                          <a:solidFill>
                            <a:schemeClr val="dk1"/>
                          </a:solidFill>
                        </a:rPr>
                        <a:t>ULink</a:t>
                      </a:r>
                      <a:r>
                        <a:rPr lang="en-US" sz="2000" b="0">
                          <a:solidFill>
                            <a:schemeClr val="dk1"/>
                          </a:solidFill>
                        </a:rPr>
                        <a:t>’</a:t>
                      </a:r>
                      <a:endParaRPr b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US" sz="2000" b="0">
                          <a:solidFill>
                            <a:schemeClr val="dk1"/>
                          </a:solidFill>
                        </a:rPr>
                        <a:t>Step 4.  Press ‘</a:t>
                      </a:r>
                      <a:r>
                        <a:rPr lang="en-US" sz="2000">
                          <a:solidFill>
                            <a:schemeClr val="dk1"/>
                          </a:solidFill>
                        </a:rPr>
                        <a:t>1 - LINK’</a:t>
                      </a:r>
                      <a:endParaRPr sz="20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US" sz="2000" b="0">
                          <a:solidFill>
                            <a:schemeClr val="dk1"/>
                          </a:solidFill>
                        </a:rPr>
                        <a:t>Step 5.  Press  ‘</a:t>
                      </a:r>
                      <a:r>
                        <a:rPr lang="en-US" sz="2000">
                          <a:solidFill>
                            <a:schemeClr val="dk1"/>
                          </a:solidFill>
                        </a:rPr>
                        <a:t>ISSUE ONLY</a:t>
                      </a:r>
                      <a:r>
                        <a:rPr lang="en-US" sz="2000" b="0">
                          <a:solidFill>
                            <a:schemeClr val="dk1"/>
                          </a:solidFill>
                        </a:rPr>
                        <a:t>’</a:t>
                      </a:r>
                      <a:endParaRPr sz="2000" b="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US" sz="2000" b="0">
                          <a:solidFill>
                            <a:schemeClr val="dk1"/>
                          </a:solidFill>
                        </a:rPr>
                        <a:t>Step 6. Swipe/insert/tap member’s card</a:t>
                      </a:r>
                      <a:endParaRPr sz="2000" b="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US" sz="2000" b="0">
                          <a:solidFill>
                            <a:schemeClr val="dk1"/>
                          </a:solidFill>
                        </a:rPr>
                        <a:t>Step 7. Key in the purchase amount and press green button to enter.</a:t>
                      </a:r>
                      <a:endParaRPr sz="2000" b="0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/>
                        <a:t>op 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/>
                        <a:t>9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0">
                          <a:solidFill>
                            <a:schemeClr val="dk1"/>
                          </a:solidFill>
                        </a:rPr>
                        <a:t>                 </a:t>
                      </a:r>
                      <a:endParaRPr sz="1500" b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75" name="Google Shape;175;p8"/>
          <p:cNvSpPr txBox="1"/>
          <p:nvPr/>
        </p:nvSpPr>
        <p:spPr>
          <a:xfrm>
            <a:off x="496416" y="499501"/>
            <a:ext cx="82893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Issue LinkPoints only</a:t>
            </a:r>
            <a:endParaRPr/>
          </a:p>
        </p:txBody>
      </p:sp>
      <p:sp>
        <p:nvSpPr>
          <p:cNvPr id="176" name="Google Shape;176;p8"/>
          <p:cNvSpPr txBox="1"/>
          <p:nvPr/>
        </p:nvSpPr>
        <p:spPr>
          <a:xfrm>
            <a:off x="6390001" y="1752013"/>
            <a:ext cx="1950900" cy="30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77" name="Google Shape;177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65115" y="620790"/>
            <a:ext cx="2000675" cy="2570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89825" y="3273425"/>
            <a:ext cx="1670700" cy="3437975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8"/>
          <p:cNvSpPr txBox="1"/>
          <p:nvPr/>
        </p:nvSpPr>
        <p:spPr>
          <a:xfrm>
            <a:off x="8365800" y="1494125"/>
            <a:ext cx="752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Step 5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8"/>
          <p:cNvSpPr txBox="1"/>
          <p:nvPr/>
        </p:nvSpPr>
        <p:spPr>
          <a:xfrm>
            <a:off x="8340900" y="4792313"/>
            <a:ext cx="752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Step 7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0"/>
          <p:cNvSpPr txBox="1"/>
          <p:nvPr/>
        </p:nvSpPr>
        <p:spPr>
          <a:xfrm>
            <a:off x="551344" y="346646"/>
            <a:ext cx="6972984" cy="778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Issue Only LinkPoints receipt</a:t>
            </a: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10"/>
          <p:cNvSpPr txBox="1"/>
          <p:nvPr/>
        </p:nvSpPr>
        <p:spPr>
          <a:xfrm>
            <a:off x="661006" y="1528668"/>
            <a:ext cx="4793496" cy="18004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Based on Receipts Shown, 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SCHEME</a:t>
            </a:r>
            <a:r>
              <a:rPr lang="en-US" sz="1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$2 = 1 </a:t>
            </a:r>
            <a:r>
              <a:rPr lang="en-US" sz="15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LinkPoints</a:t>
            </a:r>
            <a:endParaRPr sz="15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Transaction Amount</a:t>
            </a:r>
            <a:r>
              <a:rPr lang="en-US" sz="1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$10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ISSUE LINKPOINTS</a:t>
            </a:r>
            <a:r>
              <a:rPr lang="en-US" sz="1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5 LINKPOINTS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87" name="Google Shape;187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30900" y="728650"/>
            <a:ext cx="2914650" cy="54006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363854A-F21F-A2A6-70EC-39DF7AB72C9D}"/>
              </a:ext>
            </a:extLst>
          </p:cNvPr>
          <p:cNvSpPr/>
          <p:nvPr/>
        </p:nvSpPr>
        <p:spPr>
          <a:xfrm>
            <a:off x="7708605" y="4327452"/>
            <a:ext cx="712381" cy="3189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SG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5.00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1876</Words>
  <Application>Microsoft Office PowerPoint</Application>
  <PresentationFormat>On-screen Show (4:3)</PresentationFormat>
  <Paragraphs>308</Paragraphs>
  <Slides>22</Slides>
  <Notes>22</Notes>
  <HiddenSlides>9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Cambria</vt:lpstr>
      <vt:lpstr>Noto Sans Symbols</vt:lpstr>
      <vt:lpstr>Office Theme</vt:lpstr>
      <vt:lpstr>NETS Ingenico Desk5000 TERMINAL LINKPOINTS User Guide  – Merchant </vt:lpstr>
      <vt:lpstr>Rates for Awarding and Redemption of LinkPoints</vt:lpstr>
      <vt:lpstr>兑换颁发LinkPoints比率</vt:lpstr>
      <vt:lpstr>How Ingenico deck5000 Terminal Read the Ulink Card  </vt:lpstr>
      <vt:lpstr>Cashier Flow (POS with LinkPoints Button)</vt:lpstr>
      <vt:lpstr>付款程序 (带有LinkPoints按钮的POS)</vt:lpstr>
      <vt:lpstr>LINKPOINTS toggling on Ingenico Desk5000Terminal  </vt:lpstr>
      <vt:lpstr>PowerPoint Presentation</vt:lpstr>
      <vt:lpstr>PowerPoint Presentation</vt:lpstr>
      <vt:lpstr>PowerPoint Presentation</vt:lpstr>
      <vt:lpstr>PowerPoint Presentation</vt:lpstr>
      <vt:lpstr>LINKPOINTS Award and Redeem Receipt</vt:lpstr>
      <vt:lpstr>LINKPOINTS VOID</vt:lpstr>
      <vt:lpstr>LINKPOINTS 取消</vt:lpstr>
      <vt:lpstr>LINKPOINTS REPRINT</vt:lpstr>
      <vt:lpstr>收据 重印</vt:lpstr>
      <vt:lpstr>LINKPOINTS DETAIL REPORT (Optional)</vt:lpstr>
      <vt:lpstr>PowerPoint Presentation</vt:lpstr>
      <vt:lpstr>PowerPoint Presentation</vt:lpstr>
      <vt:lpstr>SETTLEMENT REPORT (To be done daily)</vt:lpstr>
      <vt:lpstr>LINKPOINTS FAQ FOR TRAINING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NETS Ingenico Desk5000 TERMINAL LINKPOINTS User Guide  – Merchant </dc:title>
  <dc:creator>Elyn Ho</dc:creator>
  <cp:lastModifiedBy>Patricia Teoh</cp:lastModifiedBy>
  <cp:revision>4</cp:revision>
  <dcterms:created xsi:type="dcterms:W3CDTF">2015-08-04T06:32:37Z</dcterms:created>
  <dcterms:modified xsi:type="dcterms:W3CDTF">2023-05-23T07:32:15Z</dcterms:modified>
</cp:coreProperties>
</file>